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6" r:id="rId8"/>
    <p:sldMasterId id="2147484227" r:id="rId9"/>
    <p:sldMasterId id="2147484238" r:id="rId10"/>
  </p:sldMasterIdLst>
  <p:notesMasterIdLst>
    <p:notesMasterId r:id="rId35"/>
  </p:notesMasterIdLst>
  <p:handoutMasterIdLst>
    <p:handoutMasterId r:id="rId36"/>
  </p:handoutMasterIdLst>
  <p:sldIdLst>
    <p:sldId id="901" r:id="rId11"/>
    <p:sldId id="908" r:id="rId12"/>
    <p:sldId id="780" r:id="rId13"/>
    <p:sldId id="788" r:id="rId14"/>
    <p:sldId id="944" r:id="rId15"/>
    <p:sldId id="912" r:id="rId16"/>
    <p:sldId id="913" r:id="rId17"/>
    <p:sldId id="915" r:id="rId18"/>
    <p:sldId id="938" r:id="rId19"/>
    <p:sldId id="939" r:id="rId20"/>
    <p:sldId id="940" r:id="rId21"/>
    <p:sldId id="941" r:id="rId22"/>
    <p:sldId id="942" r:id="rId23"/>
    <p:sldId id="943" r:id="rId24"/>
    <p:sldId id="932" r:id="rId25"/>
    <p:sldId id="933" r:id="rId26"/>
    <p:sldId id="934" r:id="rId27"/>
    <p:sldId id="935" r:id="rId28"/>
    <p:sldId id="936" r:id="rId29"/>
    <p:sldId id="937" r:id="rId30"/>
    <p:sldId id="853" r:id="rId31"/>
    <p:sldId id="945" r:id="rId32"/>
    <p:sldId id="946" r:id="rId33"/>
    <p:sldId id="947"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44"/>
          </p14:sldIdLst>
        </p14:section>
        <p14:section name="Overview" id="{E3011FCF-0D53-A94C-AD6E-3DA02B1C42C2}">
          <p14:sldIdLst>
            <p14:sldId id="912"/>
            <p14:sldId id="913"/>
            <p14:sldId id="915"/>
          </p14:sldIdLst>
        </p14:section>
        <p14:section name="Batching Support" id="{20B8071E-05DA-5F49-9776-649DF12FE79C}">
          <p14:sldIdLst>
            <p14:sldId id="938"/>
            <p14:sldId id="939"/>
            <p14:sldId id="940"/>
            <p14:sldId id="941"/>
            <p14:sldId id="942"/>
            <p14:sldId id="943"/>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45"/>
            <p14:sldId id="946"/>
            <p14:sldId id="947"/>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9" autoAdjust="0"/>
    <p:restoredTop sz="82041" autoAdjust="0"/>
  </p:normalViewPr>
  <p:slideViewPr>
    <p:cSldViewPr snapToGrid="0">
      <p:cViewPr varScale="1">
        <p:scale>
          <a:sx n="84" d="100"/>
          <a:sy n="84" d="100"/>
        </p:scale>
        <p:origin x="115" y="533"/>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33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76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1/21/2016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1/21/2016</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1/21/2016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D7D99DD-42F4-4C7D-84BA-06FAF998BE25}" type="datetime1">
              <a:rPr lang="en-US" smtClean="0"/>
              <a:t>1/21/2016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9836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1/21/2016</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80965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08978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63161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037837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7448328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9920404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774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616900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670609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5653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4595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43781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222524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9150205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431078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577555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624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4877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92064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969738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9462785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902427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165258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44657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5963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80118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27221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548365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893995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54943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59912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54125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80379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127998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35523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8018860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29927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86995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1814038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995433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53689858"/>
      </p:ext>
    </p:extLst>
  </p:cSld>
  <p:clrMapOvr>
    <a:masterClrMapping/>
  </p:clrMapOvr>
  <p:transition>
    <p:fade/>
  </p:transition>
  <p:hf hdr="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5304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77179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95588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32348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hf hdr="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90546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4.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4.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3151013"/>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728178671"/>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2277494"/>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 id="2147484261" r:id="rId23"/>
    <p:sldLayoutId id="2147484262" r:id="rId24"/>
    <p:sldLayoutId id="2147484263" r:id="rId25"/>
    <p:sldLayoutId id="2147484264" r:id="rId26"/>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0.xml"/><Relationship Id="rId1" Type="http://schemas.openxmlformats.org/officeDocument/2006/relationships/slideLayout" Target="../slideLayouts/slideLayout113.xml"/><Relationship Id="rId5" Type="http://schemas.openxmlformats.org/officeDocument/2006/relationships/image" Target="../media/image29.emf"/><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1.xml"/><Relationship Id="rId1" Type="http://schemas.openxmlformats.org/officeDocument/2006/relationships/slideLayout" Target="../slideLayouts/slideLayout113.xml"/><Relationship Id="rId6" Type="http://schemas.openxmlformats.org/officeDocument/2006/relationships/image" Target="../media/image31.emf"/><Relationship Id="rId11" Type="http://schemas.openxmlformats.org/officeDocument/2006/relationships/image" Target="../media/image33.png"/><Relationship Id="rId5" Type="http://schemas.openxmlformats.org/officeDocument/2006/relationships/image" Target="../media/image30.emf"/><Relationship Id="rId10" Type="http://schemas.openxmlformats.org/officeDocument/2006/relationships/image" Target="../media/image3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a:t>Microsoft Graph </a:t>
            </a:r>
            <a:r>
              <a:rPr lang="en-US" dirty="0" smtClean="0"/>
              <a:t>shipped </a:t>
            </a:r>
            <a:r>
              <a:rPr lang="en-US" dirty="0" smtClean="0"/>
              <a:t>with support for </a:t>
            </a:r>
            <a:r>
              <a:rPr lang="en-US" dirty="0" smtClean="0"/>
              <a:t>REST </a:t>
            </a:r>
            <a:r>
              <a:rPr lang="en-US" dirty="0" smtClean="0"/>
              <a:t>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a:t>
            </a:r>
            <a:r>
              <a:rPr lang="en-US" dirty="0"/>
              <a:t>Microsoft </a:t>
            </a:r>
            <a:r>
              <a:rPr lang="en-US" dirty="0" smtClean="0"/>
              <a:t>Graph</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t>
            </a:r>
            <a:r>
              <a:rPr lang="en-US" dirty="0" smtClean="0"/>
              <a:t>Graph</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US" sz="1800" dirty="0"/>
              <a:t>https://graph.microsoft.com/v1.0/me/drive/root/children</a:t>
            </a:r>
            <a:r>
              <a:rPr lang="en-GB" sz="1800" dirty="0" smtClean="0"/>
              <a:t> </a:t>
            </a:r>
            <a:endParaRPr lang="en-GB" sz="1800" dirty="0"/>
          </a:p>
          <a:p>
            <a:r>
              <a:rPr lang="en-US" sz="1800" dirty="0"/>
              <a:t>https://</a:t>
            </a:r>
            <a:r>
              <a:rPr lang="en-US" sz="1800" dirty="0" smtClean="0"/>
              <a:t>graph.microsoft.com/v1.0</a:t>
            </a:r>
            <a:r>
              <a:rPr lang="en-GB" sz="1800" dirty="0" smtClean="0"/>
              <a:t>/me/messages</a:t>
            </a:r>
          </a:p>
          <a:p>
            <a:endParaRPr lang="en-GB" sz="1800" dirty="0" smtClean="0"/>
          </a:p>
          <a:p>
            <a:r>
              <a:rPr lang="en-US" sz="1800" dirty="0"/>
              <a:t>https://graph.microsoft.com/v1.0</a:t>
            </a:r>
            <a:r>
              <a:rPr lang="en-GB" sz="1800" dirty="0"/>
              <a:t>/me</a:t>
            </a:r>
            <a:r>
              <a:rPr lang="en-US" sz="1800" dirty="0" smtClean="0"/>
              <a:t>/events</a:t>
            </a:r>
          </a:p>
          <a:p>
            <a:r>
              <a:rPr lang="en-US" sz="1800" dirty="0"/>
              <a:t>https://graph.microsoft.com/v1.0</a:t>
            </a:r>
            <a:r>
              <a:rPr lang="en-GB" sz="1800" dirty="0"/>
              <a:t>/me</a:t>
            </a:r>
            <a:r>
              <a:rPr lang="en-US" sz="1800" dirty="0" smtClean="0"/>
              <a:t>/events(</a:t>
            </a:r>
            <a:r>
              <a:rPr lang="en-US" sz="1800" dirty="0" smtClean="0">
                <a:solidFill>
                  <a:schemeClr val="bg1">
                    <a:lumMod val="50000"/>
                  </a:schemeClr>
                </a:solidFill>
              </a:rPr>
              <a:t>&lt;event_id&gt;</a:t>
            </a:r>
            <a:r>
              <a:rPr lang="en-US" sz="1800" dirty="0" smtClean="0"/>
              <a:t>)</a:t>
            </a:r>
            <a:endParaRPr lang="en-US" sz="1800" dirty="0"/>
          </a:p>
          <a:p>
            <a:r>
              <a:rPr lang="en-US" sz="1800" dirty="0"/>
              <a:t>https://graph.microsoft.com/v1.0</a:t>
            </a:r>
            <a:r>
              <a:rPr lang="en-GB" sz="1800" dirty="0"/>
              <a:t>/me</a:t>
            </a:r>
            <a:r>
              <a:rPr lang="en-US" sz="1800" dirty="0" smtClean="0"/>
              <a:t>/calendar</a:t>
            </a:r>
            <a:endParaRPr lang="en-US" sz="1800" dirty="0"/>
          </a:p>
          <a:p>
            <a:r>
              <a:rPr lang="en-US" sz="1800" dirty="0"/>
              <a:t>https://graph.microsoft.com/v1.0</a:t>
            </a:r>
            <a:r>
              <a:rPr lang="en-GB" sz="1800" dirty="0"/>
              <a:t>/me</a:t>
            </a:r>
            <a:r>
              <a:rPr lang="en-US" sz="1800" dirty="0" smtClean="0"/>
              <a:t>/calendar/events</a:t>
            </a:r>
            <a:endParaRPr lang="en-US" sz="1800" dirty="0"/>
          </a:p>
          <a:p>
            <a:r>
              <a:rPr lang="en-US" sz="1800" dirty="0"/>
              <a:t>https://graph.microsoft.com/v1.0</a:t>
            </a:r>
            <a:r>
              <a:rPr lang="en-GB" sz="1800" dirty="0"/>
              <a:t>/me</a:t>
            </a:r>
            <a:r>
              <a:rPr lang="en-US" sz="1800" dirty="0" smtClean="0"/>
              <a:t>/calendars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a:t>https://graph.microsoft.com/v1.0</a:t>
            </a:r>
            <a:r>
              <a:rPr lang="en-GB" sz="1800" dirty="0"/>
              <a:t>/me</a:t>
            </a:r>
            <a:r>
              <a:rPr lang="en-US" sz="1800" dirty="0" smtClean="0"/>
              <a:t>/contacts</a:t>
            </a:r>
            <a:endParaRPr lang="en-US" sz="1800" dirty="0"/>
          </a:p>
          <a:p>
            <a:r>
              <a:rPr lang="en-US" sz="1800" dirty="0"/>
              <a:t>https://graph.microsoft.com/v1.0</a:t>
            </a:r>
            <a:r>
              <a:rPr lang="en-GB" sz="1800" dirty="0"/>
              <a:t>/me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Microsoft Graph </a:t>
            </a:r>
            <a:r>
              <a:rPr lang="en-US" sz="2400" dirty="0" smtClean="0"/>
              <a:t>only </a:t>
            </a:r>
            <a:r>
              <a:rPr lang="en-US" sz="2400" dirty="0" smtClean="0"/>
              <a:t>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2" name="Rectangle 1"/>
          <p:cNvSpPr/>
          <p:nvPr/>
        </p:nvSpPr>
        <p:spPr>
          <a:xfrm>
            <a:off x="692848" y="2333685"/>
            <a:ext cx="11098924" cy="4524315"/>
          </a:xfrm>
          <a:prstGeom prst="rect">
            <a:avLst/>
          </a:prstGeom>
        </p:spPr>
        <p:txBody>
          <a:bodyPr wrap="square">
            <a:spAutoFit/>
          </a:bodyPr>
          <a:lstStyle/>
          <a:p>
            <a:r>
              <a:rPr lang="en-US" sz="900" dirty="0" smtClean="0">
                <a:solidFill>
                  <a:srgbClr val="0000FF"/>
                </a:solidFill>
                <a:highlight>
                  <a:srgbClr val="FFFFFF"/>
                </a:highlight>
                <a:latin typeface="Consolas" panose="020B0609020204030204" pitchFamily="49" charset="0"/>
              </a:rPr>
              <a:t>public</a:t>
            </a:r>
            <a:r>
              <a:rPr lang="en-US" sz="900" dirty="0" smtClean="0">
                <a:solidFill>
                  <a:srgbClr val="000000"/>
                </a:solidFill>
                <a:highlight>
                  <a:srgbClr val="FFFFFF"/>
                </a:highlight>
                <a:latin typeface="Consolas" panose="020B0609020204030204" pitchFamily="49" charset="0"/>
              </a:rPr>
              <a:t> </a:t>
            </a:r>
            <a:r>
              <a:rPr lang="en-US" sz="900" dirty="0" err="1">
                <a:solidFill>
                  <a:srgbClr val="0000FF"/>
                </a:solidFill>
                <a:highlight>
                  <a:srgbClr val="FFFFFF"/>
                </a:highlight>
                <a:latin typeface="Consolas" panose="020B0609020204030204" pitchFamily="49" charset="0"/>
              </a:rPr>
              <a:t>async</a:t>
            </a:r>
            <a:r>
              <a:rPr lang="en-US" sz="900" dirty="0">
                <a:solidFill>
                  <a:srgbClr val="000000"/>
                </a:solidFill>
                <a:highlight>
                  <a:srgbClr val="FFFFFF"/>
                </a:highlight>
                <a:latin typeface="Consolas" panose="020B0609020204030204" pitchFamily="49" charset="0"/>
              </a:rPr>
              <a:t> </a:t>
            </a:r>
            <a:r>
              <a:rPr lang="en-US" sz="900" dirty="0">
                <a:solidFill>
                  <a:srgbClr val="2B91AF"/>
                </a:solidFill>
                <a:highlight>
                  <a:srgbClr val="FFFFFF"/>
                </a:highlight>
                <a:latin typeface="Consolas" panose="020B0609020204030204" pitchFamily="49" charset="0"/>
              </a:rPr>
              <a:t>Task</a:t>
            </a:r>
            <a:r>
              <a:rPr lang="en-US" sz="900" dirty="0">
                <a:solidFill>
                  <a:srgbClr val="000000"/>
                </a:solidFill>
                <a:highlight>
                  <a:srgbClr val="FFFFFF"/>
                </a:highlight>
                <a:latin typeface="Consolas" panose="020B0609020204030204" pitchFamily="49" charset="0"/>
              </a:rPr>
              <a:t>&lt;</a:t>
            </a:r>
            <a:r>
              <a:rPr lang="en-US" sz="900" dirty="0">
                <a:solidFill>
                  <a:srgbClr val="2B91AF"/>
                </a:solidFill>
                <a:highlight>
                  <a:srgbClr val="FFFFFF"/>
                </a:highlight>
                <a:latin typeface="Consolas" panose="020B0609020204030204" pitchFamily="49" charset="0"/>
              </a:rPr>
              <a:t>List</a:t>
            </a:r>
            <a:r>
              <a:rPr lang="en-US" sz="900" dirty="0">
                <a:solidFill>
                  <a:srgbClr val="000000"/>
                </a:solidFill>
                <a:highlight>
                  <a:srgbClr val="FFFFFF"/>
                </a:highlight>
                <a:latin typeface="Consolas" panose="020B0609020204030204" pitchFamily="49" charset="0"/>
              </a:rPr>
              <a:t>&lt;</a:t>
            </a:r>
            <a:r>
              <a:rPr lang="en-US" sz="900" dirty="0" err="1">
                <a:solidFill>
                  <a:srgbClr val="2B91AF"/>
                </a:solidFill>
                <a:highlight>
                  <a:srgbClr val="FFFFFF"/>
                </a:highlight>
                <a:latin typeface="Consolas" panose="020B0609020204030204" pitchFamily="49" charset="0"/>
              </a:rPr>
              <a:t>MyContact</a:t>
            </a:r>
            <a:r>
              <a:rPr lang="en-US" sz="900" dirty="0">
                <a:solidFill>
                  <a:srgbClr val="000000"/>
                </a:solidFill>
                <a:highlight>
                  <a:srgbClr val="FFFFFF"/>
                </a:highlight>
                <a:latin typeface="Consolas" panose="020B0609020204030204" pitchFamily="49" charset="0"/>
              </a:rPr>
              <a:t>&gt;&gt; </a:t>
            </a:r>
            <a:r>
              <a:rPr lang="en-US" sz="900" dirty="0" err="1">
                <a:solidFill>
                  <a:srgbClr val="000000"/>
                </a:solidFill>
                <a:highlight>
                  <a:srgbClr val="FFFFFF"/>
                </a:highlight>
                <a:latin typeface="Consolas" panose="020B0609020204030204" pitchFamily="49" charset="0"/>
              </a:rPr>
              <a:t>GetContacts</a:t>
            </a:r>
            <a:r>
              <a:rPr lang="en-US" sz="900" dirty="0">
                <a:solidFill>
                  <a:srgbClr val="000000"/>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int</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pageIndex</a:t>
            </a:r>
            <a:r>
              <a:rPr lang="en-US" sz="900" dirty="0">
                <a:solidFill>
                  <a:srgbClr val="000000"/>
                </a:solidFill>
                <a:highlight>
                  <a:srgbClr val="FFFFFF"/>
                </a:highlight>
                <a:latin typeface="Consolas" panose="020B0609020204030204" pitchFamily="49" charset="0"/>
              </a:rPr>
              <a:t>, </a:t>
            </a:r>
            <a:r>
              <a:rPr lang="en-US" sz="900" dirty="0" err="1">
                <a:solidFill>
                  <a:srgbClr val="0000FF"/>
                </a:solidFill>
                <a:highlight>
                  <a:srgbClr val="FFFFFF"/>
                </a:highlight>
                <a:latin typeface="Consolas" panose="020B0609020204030204" pitchFamily="49" charset="0"/>
              </a:rPr>
              <a:t>int</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pageSize</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var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contactsResults</a:t>
            </a:r>
            <a:r>
              <a:rPr lang="en-US" sz="900" dirty="0">
                <a:solidFill>
                  <a:srgbClr val="000000"/>
                </a:solidFill>
                <a:highlight>
                  <a:srgbClr val="FFFFFF"/>
                </a:highlight>
                <a:latin typeface="Consolas" panose="020B0609020204030204" pitchFamily="49" charset="0"/>
              </a:rPr>
              <a:t> = </a:t>
            </a:r>
            <a:r>
              <a:rPr lang="en-US" sz="900" dirty="0">
                <a:solidFill>
                  <a:srgbClr val="0000FF"/>
                </a:solidFill>
                <a:highlight>
                  <a:srgbClr val="FFFFFF"/>
                </a:highlight>
                <a:latin typeface="Consolas" panose="020B0609020204030204" pitchFamily="49" charset="0"/>
              </a:rPr>
              <a:t>new</a:t>
            </a:r>
            <a:r>
              <a:rPr lang="en-US" sz="900" dirty="0">
                <a:solidFill>
                  <a:srgbClr val="000000"/>
                </a:solidFill>
                <a:highlight>
                  <a:srgbClr val="FFFFFF"/>
                </a:highlight>
                <a:latin typeface="Consolas" panose="020B0609020204030204" pitchFamily="49" charset="0"/>
              </a:rPr>
              <a:t> </a:t>
            </a:r>
            <a:r>
              <a:rPr lang="en-US" sz="900" dirty="0">
                <a:solidFill>
                  <a:srgbClr val="2B91AF"/>
                </a:solidFill>
                <a:highlight>
                  <a:srgbClr val="FFFFFF"/>
                </a:highlight>
                <a:latin typeface="Consolas" panose="020B0609020204030204" pitchFamily="49" charset="0"/>
              </a:rPr>
              <a:t>List</a:t>
            </a:r>
            <a:r>
              <a:rPr lang="en-US" sz="900" dirty="0">
                <a:solidFill>
                  <a:srgbClr val="000000"/>
                </a:solidFill>
                <a:highlight>
                  <a:srgbClr val="FFFFFF"/>
                </a:highlight>
                <a:latin typeface="Consolas" panose="020B0609020204030204" pitchFamily="49" charset="0"/>
              </a:rPr>
              <a:t>&lt;</a:t>
            </a:r>
            <a:r>
              <a:rPr lang="en-US" sz="900" dirty="0" err="1">
                <a:solidFill>
                  <a:srgbClr val="2B91AF"/>
                </a:solidFill>
                <a:highlight>
                  <a:srgbClr val="FFFFFF"/>
                </a:highlight>
                <a:latin typeface="Consolas" panose="020B0609020204030204" pitchFamily="49" charset="0"/>
              </a:rPr>
              <a:t>MyContact</a:t>
            </a:r>
            <a:r>
              <a:rPr lang="en-US" sz="900" dirty="0">
                <a:solidFill>
                  <a:srgbClr val="000000"/>
                </a:solidFill>
                <a:highlight>
                  <a:srgbClr val="FFFFFF"/>
                </a:highlight>
                <a:latin typeface="Consolas" panose="020B0609020204030204" pitchFamily="49" charset="0"/>
              </a:rPr>
              <a:t>&gt;();</a:t>
            </a:r>
          </a:p>
          <a:p>
            <a:r>
              <a:rPr lang="en-US" sz="900" dirty="0" smtClean="0">
                <a:solidFill>
                  <a:srgbClr val="0000FF"/>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var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accessToken</a:t>
            </a:r>
            <a:r>
              <a:rPr lang="en-US" sz="900" dirty="0">
                <a:solidFill>
                  <a:srgbClr val="000000"/>
                </a:solidFill>
                <a:highlight>
                  <a:srgbClr val="FFFFFF"/>
                </a:highlight>
                <a:latin typeface="Consolas" panose="020B0609020204030204" pitchFamily="49" charset="0"/>
              </a:rPr>
              <a:t> = </a:t>
            </a:r>
            <a:r>
              <a:rPr lang="en-US" sz="900" dirty="0">
                <a:solidFill>
                  <a:srgbClr val="0000FF"/>
                </a:solidFill>
                <a:highlight>
                  <a:srgbClr val="FFFFFF"/>
                </a:highlight>
                <a:latin typeface="Consolas" panose="020B0609020204030204" pitchFamily="49" charset="0"/>
              </a:rPr>
              <a:t>await</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GetGraphAccessTokenAsync</a:t>
            </a:r>
            <a:r>
              <a:rPr lang="en-US" sz="900" dirty="0">
                <a:solidFill>
                  <a:srgbClr val="000000"/>
                </a:solidFill>
                <a:highlight>
                  <a:srgbClr val="FFFFFF"/>
                </a:highlight>
                <a:latin typeface="Consolas" panose="020B0609020204030204" pitchFamily="49" charset="0"/>
              </a:rPr>
              <a:t>();</a:t>
            </a:r>
          </a:p>
          <a:p>
            <a:r>
              <a:rPr lang="en-US" sz="900" dirty="0" smtClean="0">
                <a:solidFill>
                  <a:srgbClr val="0000FF"/>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var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restURL</a:t>
            </a:r>
            <a:r>
              <a:rPr lang="en-US" sz="900" dirty="0">
                <a:solidFill>
                  <a:srgbClr val="000000"/>
                </a:solidFill>
                <a:highlight>
                  <a:srgbClr val="FFFFFF"/>
                </a:highlight>
                <a:latin typeface="Consolas" panose="020B0609020204030204" pitchFamily="49" charset="0"/>
              </a:rPr>
              <a:t> = </a:t>
            </a:r>
            <a:r>
              <a:rPr lang="en-US" sz="900" dirty="0" err="1">
                <a:solidFill>
                  <a:srgbClr val="0000FF"/>
                </a:solidFill>
                <a:highlight>
                  <a:srgbClr val="FFFFFF"/>
                </a:highlight>
                <a:latin typeface="Consolas" panose="020B0609020204030204" pitchFamily="49" charset="0"/>
              </a:rPr>
              <a:t>string</a:t>
            </a:r>
            <a:r>
              <a:rPr lang="en-US" sz="900" dirty="0" err="1">
                <a:solidFill>
                  <a:srgbClr val="000000"/>
                </a:solidFill>
                <a:highlight>
                  <a:srgbClr val="FFFFFF"/>
                </a:highlight>
                <a:latin typeface="Consolas" panose="020B0609020204030204" pitchFamily="49" charset="0"/>
              </a:rPr>
              <a:t>.Format</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"{0}me/contacts?$top={1}&amp;$skip={2}"</a:t>
            </a:r>
            <a:r>
              <a:rPr lang="en-US" sz="900" dirty="0">
                <a:solidFill>
                  <a:srgbClr val="000000"/>
                </a:solidFill>
                <a:highlight>
                  <a:srgbClr val="FFFFFF"/>
                </a:highlight>
                <a:latin typeface="Consolas" panose="020B0609020204030204" pitchFamily="49" charset="0"/>
              </a:rPr>
              <a:t>, </a:t>
            </a:r>
            <a:r>
              <a:rPr lang="en-US" sz="900" dirty="0" err="1">
                <a:solidFill>
                  <a:srgbClr val="2B91AF"/>
                </a:solidFill>
                <a:highlight>
                  <a:srgbClr val="FFFFFF"/>
                </a:highlight>
                <a:latin typeface="Consolas" panose="020B0609020204030204" pitchFamily="49" charset="0"/>
              </a:rPr>
              <a:t>SettingsHelper</a:t>
            </a:r>
            <a:r>
              <a:rPr lang="en-US" sz="900" dirty="0" err="1">
                <a:solidFill>
                  <a:srgbClr val="000000"/>
                </a:solidFill>
                <a:highlight>
                  <a:srgbClr val="FFFFFF"/>
                </a:highlight>
                <a:latin typeface="Consolas" panose="020B0609020204030204" pitchFamily="49" charset="0"/>
              </a:rPr>
              <a:t>.GraphResourceUrl</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pageSize</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pageIndex</a:t>
            </a:r>
            <a:r>
              <a:rPr lang="en-US" sz="900" dirty="0">
                <a:solidFill>
                  <a:srgbClr val="000000"/>
                </a:solidFill>
                <a:highlight>
                  <a:srgbClr val="FFFFFF"/>
                </a:highlight>
                <a:latin typeface="Consolas" panose="020B0609020204030204" pitchFamily="49" charset="0"/>
              </a:rPr>
              <a:t> * </a:t>
            </a:r>
            <a:r>
              <a:rPr lang="en-US" sz="900" dirty="0" err="1">
                <a:solidFill>
                  <a:srgbClr val="000000"/>
                </a:solidFill>
                <a:highlight>
                  <a:srgbClr val="FFFFFF"/>
                </a:highlight>
                <a:latin typeface="Consolas" panose="020B0609020204030204" pitchFamily="49" charset="0"/>
              </a:rPr>
              <a:t>pageSize</a:t>
            </a:r>
            <a:r>
              <a:rPr lang="en-US" sz="900" dirty="0">
                <a:solidFill>
                  <a:srgbClr val="000000"/>
                </a:solidFill>
                <a:highlight>
                  <a:srgbClr val="FFFFFF"/>
                </a:highlight>
                <a:latin typeface="Consolas" panose="020B0609020204030204" pitchFamily="49" charset="0"/>
              </a:rPr>
              <a:t>);</a:t>
            </a:r>
          </a:p>
          <a:p>
            <a:r>
              <a:rPr lang="en-US" sz="900" dirty="0" smtClean="0">
                <a:solidFill>
                  <a:srgbClr val="0000FF"/>
                </a:solidFill>
                <a:highlight>
                  <a:srgbClr val="FFFFFF"/>
                </a:highlight>
                <a:latin typeface="Consolas" panose="020B0609020204030204" pitchFamily="49" charset="0"/>
              </a:rPr>
              <a:t>   using</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t>
            </a:r>
            <a:r>
              <a:rPr lang="en-US" sz="900" dirty="0" err="1">
                <a:solidFill>
                  <a:srgbClr val="2B91AF"/>
                </a:solidFill>
                <a:highlight>
                  <a:srgbClr val="FFFFFF"/>
                </a:highlight>
                <a:latin typeface="Consolas" panose="020B0609020204030204" pitchFamily="49" charset="0"/>
              </a:rPr>
              <a:t>HttpClient</a:t>
            </a:r>
            <a:r>
              <a:rPr lang="en-US" sz="900" dirty="0">
                <a:solidFill>
                  <a:srgbClr val="000000"/>
                </a:solidFill>
                <a:highlight>
                  <a:srgbClr val="FFFFFF"/>
                </a:highlight>
                <a:latin typeface="Consolas" panose="020B0609020204030204" pitchFamily="49" charset="0"/>
              </a:rPr>
              <a:t> client = </a:t>
            </a:r>
            <a:r>
              <a:rPr lang="en-US" sz="900" dirty="0">
                <a:solidFill>
                  <a:srgbClr val="0000FF"/>
                </a:solidFill>
                <a:highlight>
                  <a:srgbClr val="FFFFFF"/>
                </a:highlight>
                <a:latin typeface="Consolas" panose="020B0609020204030204" pitchFamily="49" charset="0"/>
              </a:rPr>
              <a:t>new</a:t>
            </a:r>
            <a:r>
              <a:rPr lang="en-US" sz="900" dirty="0">
                <a:solidFill>
                  <a:srgbClr val="000000"/>
                </a:solidFill>
                <a:highlight>
                  <a:srgbClr val="FFFFFF"/>
                </a:highlight>
                <a:latin typeface="Consolas" panose="020B0609020204030204" pitchFamily="49" charset="0"/>
              </a:rPr>
              <a:t> </a:t>
            </a:r>
            <a:r>
              <a:rPr lang="en-US" sz="900" dirty="0" err="1">
                <a:solidFill>
                  <a:srgbClr val="2B91AF"/>
                </a:solidFill>
                <a:highlight>
                  <a:srgbClr val="FFFFFF"/>
                </a:highlight>
                <a:latin typeface="Consolas" panose="020B0609020204030204" pitchFamily="49" charset="0"/>
              </a:rPr>
              <a:t>HttpClient</a:t>
            </a:r>
            <a:r>
              <a:rPr lang="en-US" sz="900" dirty="0">
                <a:solidFill>
                  <a:srgbClr val="000000"/>
                </a:solidFill>
                <a:highlight>
                  <a:srgbClr val="FFFFFF"/>
                </a:highlight>
                <a:latin typeface="Consolas" panose="020B0609020204030204" pitchFamily="49" charset="0"/>
              </a:rPr>
              <a:t>())</a:t>
            </a:r>
          </a:p>
          <a:p>
            <a:r>
              <a:rPr lang="en-US" sz="900" dirty="0">
                <a:solidFill>
                  <a:srgbClr val="000000"/>
                </a:solidFill>
                <a:highlight>
                  <a:srgbClr val="FFFFFF"/>
                </a:highlight>
                <a:latin typeface="Consolas" panose="020B0609020204030204" pitchFamily="49" charset="0"/>
              </a:rPr>
              <a:t>   </a:t>
            </a:r>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var</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accept = </a:t>
            </a:r>
            <a:r>
              <a:rPr lang="en-US" sz="900" dirty="0">
                <a:solidFill>
                  <a:srgbClr val="A31515"/>
                </a:solidFill>
                <a:highlight>
                  <a:srgbClr val="FFFFFF"/>
                </a:highlight>
                <a:latin typeface="Consolas" panose="020B0609020204030204" pitchFamily="49" charset="0"/>
              </a:rPr>
              <a:t>"application/</a:t>
            </a:r>
            <a:r>
              <a:rPr lang="en-US" sz="900" dirty="0" err="1">
                <a:solidFill>
                  <a:srgbClr val="A31515"/>
                </a:solidFill>
                <a:highlight>
                  <a:srgbClr val="FFFFFF"/>
                </a:highlight>
                <a:latin typeface="Consolas" panose="020B0609020204030204" pitchFamily="49" charset="0"/>
              </a:rPr>
              <a:t>json</a:t>
            </a:r>
            <a:r>
              <a:rPr lang="en-US" sz="900" dirty="0" smtClean="0">
                <a:solidFill>
                  <a:srgbClr val="A31515"/>
                </a:solidFill>
                <a:highlight>
                  <a:srgbClr val="FFFFFF"/>
                </a:highlight>
                <a:latin typeface="Consolas" panose="020B0609020204030204" pitchFamily="49" charset="0"/>
              </a:rPr>
              <a:t>"</a:t>
            </a:r>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client.DefaultRequestHeaders.Add</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"Accept"</a:t>
            </a:r>
            <a:r>
              <a:rPr lang="en-US" sz="900" dirty="0">
                <a:solidFill>
                  <a:srgbClr val="000000"/>
                </a:solidFill>
                <a:highlight>
                  <a:srgbClr val="FFFFFF"/>
                </a:highlight>
                <a:latin typeface="Consolas" panose="020B0609020204030204" pitchFamily="49" charset="0"/>
              </a:rPr>
              <a:t>, accept);</a:t>
            </a: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client.DefaultRequestHeaders.Authorization</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a:solidFill>
                  <a:srgbClr val="0000FF"/>
                </a:solidFill>
                <a:highlight>
                  <a:srgbClr val="FFFFFF"/>
                </a:highlight>
                <a:latin typeface="Consolas" panose="020B0609020204030204" pitchFamily="49" charset="0"/>
              </a:rPr>
              <a:t>new</a:t>
            </a:r>
            <a:r>
              <a:rPr lang="en-US" sz="900" dirty="0">
                <a:solidFill>
                  <a:srgbClr val="000000"/>
                </a:solidFill>
                <a:highlight>
                  <a:srgbClr val="FFFFFF"/>
                </a:highlight>
                <a:latin typeface="Consolas" panose="020B0609020204030204" pitchFamily="49" charset="0"/>
              </a:rPr>
              <a:t> </a:t>
            </a:r>
            <a:r>
              <a:rPr lang="en-US" sz="900" dirty="0" err="1">
                <a:solidFill>
                  <a:srgbClr val="2B91AF"/>
                </a:solidFill>
                <a:highlight>
                  <a:srgbClr val="FFFFFF"/>
                </a:highlight>
                <a:latin typeface="Consolas" panose="020B0609020204030204" pitchFamily="49" charset="0"/>
              </a:rPr>
              <a:t>AuthenticationHeaderValue</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"Bearer"</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accessToken</a:t>
            </a:r>
            <a:r>
              <a:rPr lang="en-US" sz="900" dirty="0">
                <a:solidFill>
                  <a:srgbClr val="000000"/>
                </a:solidFill>
                <a:highlight>
                  <a:srgbClr val="FFFFFF"/>
                </a:highlight>
                <a:latin typeface="Consolas" panose="020B0609020204030204" pitchFamily="49" charset="0"/>
              </a:rPr>
              <a:t>);</a:t>
            </a:r>
          </a:p>
          <a:p>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using</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var</a:t>
            </a:r>
            <a:r>
              <a:rPr lang="en-US" sz="900" dirty="0">
                <a:solidFill>
                  <a:srgbClr val="000000"/>
                </a:solidFill>
                <a:highlight>
                  <a:srgbClr val="FFFFFF"/>
                </a:highlight>
                <a:latin typeface="Consolas" panose="020B0609020204030204" pitchFamily="49" charset="0"/>
              </a:rPr>
              <a:t> response = </a:t>
            </a:r>
            <a:r>
              <a:rPr lang="en-US" sz="900" dirty="0">
                <a:solidFill>
                  <a:srgbClr val="0000FF"/>
                </a:solidFill>
                <a:highlight>
                  <a:srgbClr val="FFFFFF"/>
                </a:highlight>
                <a:latin typeface="Consolas" panose="020B0609020204030204" pitchFamily="49" charset="0"/>
              </a:rPr>
              <a:t>await</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client.GetAsync</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restURL</a:t>
            </a:r>
            <a:r>
              <a:rPr lang="en-US" sz="900" dirty="0">
                <a:solidFill>
                  <a:srgbClr val="000000"/>
                </a:solidFill>
                <a:highlight>
                  <a:srgbClr val="FFFFFF"/>
                </a:highlight>
                <a:latin typeface="Consolas" panose="020B0609020204030204" pitchFamily="49" charset="0"/>
              </a:rPr>
              <a:t>))</a:t>
            </a:r>
          </a:p>
          <a:p>
            <a:r>
              <a:rPr lang="en-US" sz="900" dirty="0">
                <a:solidFill>
                  <a:srgbClr val="000000"/>
                </a:solidFill>
                <a:highlight>
                  <a:srgbClr val="FFFFFF"/>
                </a:highlight>
                <a:latin typeface="Consolas" panose="020B0609020204030204" pitchFamily="49" charset="0"/>
              </a:rPr>
              <a:t>      </a:t>
            </a:r>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if</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response.IsSuccessStatusCode</a:t>
            </a:r>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var</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jsonresult</a:t>
            </a:r>
            <a:r>
              <a:rPr lang="en-US" sz="900" dirty="0">
                <a:solidFill>
                  <a:srgbClr val="000000"/>
                </a:solidFill>
                <a:highlight>
                  <a:srgbClr val="FFFFFF"/>
                </a:highlight>
                <a:latin typeface="Consolas" panose="020B0609020204030204" pitchFamily="49" charset="0"/>
              </a:rPr>
              <a:t> = </a:t>
            </a:r>
            <a:r>
              <a:rPr lang="en-US" sz="900" dirty="0" err="1">
                <a:solidFill>
                  <a:srgbClr val="2B91AF"/>
                </a:solidFill>
                <a:highlight>
                  <a:srgbClr val="FFFFFF"/>
                </a:highlight>
                <a:latin typeface="Consolas" panose="020B0609020204030204" pitchFamily="49" charset="0"/>
              </a:rPr>
              <a:t>JObject</a:t>
            </a:r>
            <a:r>
              <a:rPr lang="en-US" sz="900" dirty="0" err="1">
                <a:solidFill>
                  <a:srgbClr val="000000"/>
                </a:solidFill>
                <a:highlight>
                  <a:srgbClr val="FFFFFF"/>
                </a:highlight>
                <a:latin typeface="Consolas" panose="020B0609020204030204" pitchFamily="49" charset="0"/>
              </a:rPr>
              <a:t>.Parse</a:t>
            </a:r>
            <a:r>
              <a:rPr lang="en-US" sz="900" dirty="0">
                <a:solidFill>
                  <a:srgbClr val="000000"/>
                </a:solidFill>
                <a:highlight>
                  <a:srgbClr val="FFFFFF"/>
                </a:highlight>
                <a:latin typeface="Consolas" panose="020B0609020204030204" pitchFamily="49" charset="0"/>
              </a:rPr>
              <a:t>(</a:t>
            </a:r>
            <a:r>
              <a:rPr lang="en-US" sz="900" dirty="0">
                <a:solidFill>
                  <a:srgbClr val="0000FF"/>
                </a:solidFill>
                <a:highlight>
                  <a:srgbClr val="FFFFFF"/>
                </a:highlight>
                <a:latin typeface="Consolas" panose="020B0609020204030204" pitchFamily="49" charset="0"/>
              </a:rPr>
              <a:t>await</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response.Content.ReadAsStringAsync</a:t>
            </a:r>
            <a:r>
              <a:rPr lang="en-US" sz="900" dirty="0">
                <a:solidFill>
                  <a:srgbClr val="000000"/>
                </a:solidFill>
                <a:highlight>
                  <a:srgbClr val="FFFFFF"/>
                </a:highlight>
                <a:latin typeface="Consolas" panose="020B0609020204030204" pitchFamily="49" charset="0"/>
              </a:rPr>
              <a:t>());</a:t>
            </a:r>
          </a:p>
          <a:p>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a:t>
            </a:r>
            <a:r>
              <a:rPr lang="en-US" sz="900" dirty="0" err="1" smtClean="0">
                <a:solidFill>
                  <a:srgbClr val="0000FF"/>
                </a:solidFill>
                <a:highlight>
                  <a:srgbClr val="FFFFFF"/>
                </a:highlight>
                <a:latin typeface="Consolas" panose="020B0609020204030204" pitchFamily="49" charset="0"/>
              </a:rPr>
              <a:t>foreach</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a:t>
            </a:r>
            <a:r>
              <a:rPr lang="en-US" sz="900" dirty="0" err="1">
                <a:solidFill>
                  <a:srgbClr val="0000FF"/>
                </a:solidFill>
                <a:highlight>
                  <a:srgbClr val="FFFFFF"/>
                </a:highlight>
                <a:latin typeface="Consolas" panose="020B0609020204030204" pitchFamily="49" charset="0"/>
              </a:rPr>
              <a:t>var</a:t>
            </a:r>
            <a:r>
              <a:rPr lang="en-US" sz="900" dirty="0">
                <a:solidFill>
                  <a:srgbClr val="000000"/>
                </a:solidFill>
                <a:highlight>
                  <a:srgbClr val="FFFFFF"/>
                </a:highlight>
                <a:latin typeface="Consolas" panose="020B0609020204030204" pitchFamily="49" charset="0"/>
              </a:rPr>
              <a:t> item </a:t>
            </a:r>
            <a:r>
              <a:rPr lang="en-US" sz="900" dirty="0">
                <a:solidFill>
                  <a:srgbClr val="0000FF"/>
                </a:solidFill>
                <a:highlight>
                  <a:srgbClr val="FFFFFF"/>
                </a:highlight>
                <a:latin typeface="Consolas" panose="020B0609020204030204" pitchFamily="49" charset="0"/>
              </a:rPr>
              <a:t>in</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jsonresult</a:t>
            </a:r>
            <a:r>
              <a:rPr lang="en-US" sz="900" dirty="0">
                <a:solidFill>
                  <a:srgbClr val="000000"/>
                </a:solidFill>
                <a:highlight>
                  <a:srgbClr val="FFFFFF"/>
                </a:highlight>
                <a:latin typeface="Consolas" panose="020B0609020204030204" pitchFamily="49" charset="0"/>
              </a:rPr>
              <a:t>[</a:t>
            </a:r>
            <a:r>
              <a:rPr lang="en-US" sz="900" dirty="0">
                <a:solidFill>
                  <a:srgbClr val="A31515"/>
                </a:solidFill>
                <a:highlight>
                  <a:srgbClr val="FFFFFF"/>
                </a:highlight>
                <a:latin typeface="Consolas" panose="020B0609020204030204" pitchFamily="49" charset="0"/>
              </a:rPr>
              <a:t>"value</a:t>
            </a:r>
            <a:r>
              <a:rPr lang="en-US" sz="900" dirty="0" smtClean="0">
                <a:solidFill>
                  <a:srgbClr val="A31515"/>
                </a:solidFill>
                <a:highlight>
                  <a:srgbClr val="FFFFFF"/>
                </a:highlight>
                <a:latin typeface="Consolas" panose="020B0609020204030204" pitchFamily="49" charset="0"/>
              </a:rPr>
              <a:t>"</a:t>
            </a:r>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contactsResults.Add</a:t>
            </a:r>
            <a:r>
              <a:rPr lang="en-US" sz="900" dirty="0" smtClean="0">
                <a:solidFill>
                  <a:srgbClr val="000000"/>
                </a:solidFill>
                <a:highlight>
                  <a:srgbClr val="FFFFFF"/>
                </a:highlight>
                <a:latin typeface="Consolas" panose="020B0609020204030204" pitchFamily="49" charset="0"/>
              </a:rPr>
              <a:t>(</a:t>
            </a:r>
            <a:r>
              <a:rPr lang="en-US" sz="900" dirty="0" smtClean="0">
                <a:solidFill>
                  <a:srgbClr val="0000FF"/>
                </a:solidFill>
                <a:highlight>
                  <a:srgbClr val="FFFFFF"/>
                </a:highlight>
                <a:latin typeface="Consolas" panose="020B0609020204030204" pitchFamily="49" charset="0"/>
              </a:rPr>
              <a:t>new</a:t>
            </a:r>
            <a:r>
              <a:rPr lang="en-US" sz="900" dirty="0" smtClean="0">
                <a:solidFill>
                  <a:srgbClr val="000000"/>
                </a:solidFill>
                <a:highlight>
                  <a:srgbClr val="FFFFFF"/>
                </a:highlight>
                <a:latin typeface="Consolas" panose="020B0609020204030204" pitchFamily="49" charset="0"/>
              </a:rPr>
              <a:t> </a:t>
            </a:r>
            <a:r>
              <a:rPr lang="en-US" sz="900" dirty="0" err="1">
                <a:solidFill>
                  <a:srgbClr val="2B91AF"/>
                </a:solidFill>
                <a:highlight>
                  <a:srgbClr val="FFFFFF"/>
                </a:highlight>
                <a:latin typeface="Consolas" panose="020B0609020204030204" pitchFamily="49" charset="0"/>
              </a:rPr>
              <a:t>MyContact</a:t>
            </a:r>
            <a:endParaRPr lang="en-US" sz="900" dirty="0">
              <a:solidFill>
                <a:srgbClr val="000000"/>
              </a:solidFill>
              <a:highlight>
                <a:srgbClr val="FFFFFF"/>
              </a:highlight>
              <a:latin typeface="Consolas" panose="020B0609020204030204" pitchFamily="49" charset="0"/>
            </a:endParaRPr>
          </a:p>
          <a:p>
            <a:r>
              <a:rPr lang="en-US" sz="900" dirty="0">
                <a:solidFill>
                  <a:srgbClr val="000000"/>
                </a:solidFill>
                <a:highlight>
                  <a:srgbClr val="FFFFFF"/>
                </a:highlight>
                <a:latin typeface="Consolas" panose="020B0609020204030204" pitchFamily="49" charset="0"/>
              </a:rPr>
              <a:t>               </a:t>
            </a:r>
            <a:r>
              <a:rPr lang="en-US" sz="900" dirty="0" smtClean="0">
                <a:solidFill>
                  <a:srgbClr val="000000"/>
                </a:solidFill>
                <a:highlight>
                  <a:srgbClr val="FFFFFF"/>
                </a:highlight>
                <a:latin typeface="Consolas" panose="020B0609020204030204" pitchFamily="49" charset="0"/>
              </a:rPr>
              <a:t>{</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Id </a:t>
            </a:r>
            <a:r>
              <a:rPr lang="en-US" sz="900" dirty="0">
                <a:solidFill>
                  <a:srgbClr val="000000"/>
                </a:solidFill>
                <a:highlight>
                  <a:srgbClr val="FFFFFF"/>
                </a:highlight>
                <a:latin typeface="Consolas" panose="020B0609020204030204" pitchFamily="49" charset="0"/>
              </a:rPr>
              <a:t>= !</a:t>
            </a:r>
            <a:r>
              <a:rPr lang="en-US" sz="900" dirty="0" err="1">
                <a:solidFill>
                  <a:srgbClr val="0000FF"/>
                </a:solidFill>
                <a:highlight>
                  <a:srgbClr val="FFFFFF"/>
                </a:highlight>
                <a:latin typeface="Consolas" panose="020B0609020204030204" pitchFamily="49" charset="0"/>
              </a:rPr>
              <a:t>string</a:t>
            </a:r>
            <a:r>
              <a:rPr lang="en-US" sz="900" dirty="0" err="1">
                <a:solidFill>
                  <a:srgbClr val="000000"/>
                </a:solidFill>
                <a:highlight>
                  <a:srgbClr val="FFFFFF"/>
                </a:highlight>
                <a:latin typeface="Consolas" panose="020B0609020204030204" pitchFamily="49" charset="0"/>
              </a:rPr>
              <a:t>.IsNullOrEmpty</a:t>
            </a:r>
            <a:r>
              <a:rPr lang="en-US" sz="900" dirty="0">
                <a:solidFill>
                  <a:srgbClr val="000000"/>
                </a:solidFill>
                <a:highlight>
                  <a:srgbClr val="FFFFFF"/>
                </a:highlight>
                <a:latin typeface="Consolas" panose="020B0609020204030204" pitchFamily="49" charset="0"/>
              </a:rPr>
              <a:t>(item[</a:t>
            </a:r>
            <a:r>
              <a:rPr lang="en-US" sz="900" dirty="0">
                <a:solidFill>
                  <a:srgbClr val="A31515"/>
                </a:solidFill>
                <a:highlight>
                  <a:srgbClr val="FFFFFF"/>
                </a:highlight>
                <a:latin typeface="Consolas" panose="020B0609020204030204" pitchFamily="49" charset="0"/>
              </a:rPr>
              <a:t>"id"</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ToString</a:t>
            </a:r>
            <a:r>
              <a:rPr lang="en-US" sz="900" dirty="0">
                <a:solidFill>
                  <a:srgbClr val="000000"/>
                </a:solidFill>
                <a:highlight>
                  <a:srgbClr val="FFFFFF"/>
                </a:highlight>
                <a:latin typeface="Consolas" panose="020B0609020204030204" pitchFamily="49" charset="0"/>
              </a:rPr>
              <a:t>()) ? item[</a:t>
            </a:r>
            <a:r>
              <a:rPr lang="en-US" sz="900" dirty="0">
                <a:solidFill>
                  <a:srgbClr val="A31515"/>
                </a:solidFill>
                <a:highlight>
                  <a:srgbClr val="FFFFFF"/>
                </a:highlight>
                <a:latin typeface="Consolas" panose="020B0609020204030204" pitchFamily="49" charset="0"/>
              </a:rPr>
              <a:t>"id"</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ToString</a:t>
            </a:r>
            <a:r>
              <a:rPr lang="en-US" sz="900" dirty="0">
                <a:solidFill>
                  <a:srgbClr val="000000"/>
                </a:solidFill>
                <a:highlight>
                  <a:srgbClr val="FFFFFF"/>
                </a:highlight>
                <a:latin typeface="Consolas" panose="020B0609020204030204" pitchFamily="49" charset="0"/>
              </a:rPr>
              <a:t>() : </a:t>
            </a:r>
            <a:r>
              <a:rPr lang="en-US" sz="900" dirty="0" err="1">
                <a:solidFill>
                  <a:srgbClr val="0000FF"/>
                </a:solidFill>
                <a:highlight>
                  <a:srgbClr val="FFFFFF"/>
                </a:highlight>
                <a:latin typeface="Consolas" panose="020B0609020204030204" pitchFamily="49" charset="0"/>
              </a:rPr>
              <a:t>string</a:t>
            </a:r>
            <a:r>
              <a:rPr lang="en-US" sz="900" dirty="0" err="1">
                <a:solidFill>
                  <a:srgbClr val="000000"/>
                </a:solidFill>
                <a:highlight>
                  <a:srgbClr val="FFFFFF"/>
                </a:highlight>
                <a:latin typeface="Consolas" panose="020B0609020204030204" pitchFamily="49" charset="0"/>
              </a:rPr>
              <a:t>.Empty</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GivenName</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err="1">
                <a:solidFill>
                  <a:srgbClr val="0000FF"/>
                </a:solidFill>
                <a:highlight>
                  <a:srgbClr val="FFFFFF"/>
                </a:highlight>
                <a:latin typeface="Consolas" panose="020B0609020204030204" pitchFamily="49" charset="0"/>
              </a:rPr>
              <a:t>string</a:t>
            </a:r>
            <a:r>
              <a:rPr lang="en-US" sz="900" dirty="0" err="1">
                <a:solidFill>
                  <a:srgbClr val="000000"/>
                </a:solidFill>
                <a:highlight>
                  <a:srgbClr val="FFFFFF"/>
                </a:highlight>
                <a:latin typeface="Consolas" panose="020B0609020204030204" pitchFamily="49" charset="0"/>
              </a:rPr>
              <a:t>.IsNullOrEmpty</a:t>
            </a:r>
            <a:r>
              <a:rPr lang="en-US" sz="900" dirty="0">
                <a:solidFill>
                  <a:srgbClr val="000000"/>
                </a:solidFill>
                <a:highlight>
                  <a:srgbClr val="FFFFFF"/>
                </a:highlight>
                <a:latin typeface="Consolas" panose="020B0609020204030204" pitchFamily="49" charset="0"/>
              </a:rPr>
              <a:t>(item[</a:t>
            </a:r>
            <a:r>
              <a:rPr lang="en-US" sz="900" dirty="0">
                <a:solidFill>
                  <a:srgbClr val="A31515"/>
                </a:solidFill>
                <a:highlight>
                  <a:srgbClr val="FFFFFF"/>
                </a:highlight>
                <a:latin typeface="Consolas" panose="020B0609020204030204" pitchFamily="49" charset="0"/>
              </a:rPr>
              <a:t>"</a:t>
            </a:r>
            <a:r>
              <a:rPr lang="en-US" sz="900" dirty="0" err="1">
                <a:solidFill>
                  <a:srgbClr val="A31515"/>
                </a:solidFill>
                <a:highlight>
                  <a:srgbClr val="FFFFFF"/>
                </a:highlight>
                <a:latin typeface="Consolas" panose="020B0609020204030204" pitchFamily="49" charset="0"/>
              </a:rPr>
              <a:t>givenName</a:t>
            </a:r>
            <a:r>
              <a:rPr lang="en-US" sz="900" dirty="0">
                <a:solidFill>
                  <a:srgbClr val="A31515"/>
                </a:solidFill>
                <a:highlight>
                  <a:srgbClr val="FFFFFF"/>
                </a:highlight>
                <a:latin typeface="Consolas" panose="020B0609020204030204" pitchFamily="49" charset="0"/>
              </a:rPr>
              <a:t>"</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ToString</a:t>
            </a:r>
            <a:r>
              <a:rPr lang="en-US" sz="900" dirty="0">
                <a:solidFill>
                  <a:srgbClr val="000000"/>
                </a:solidFill>
                <a:highlight>
                  <a:srgbClr val="FFFFFF"/>
                </a:highlight>
                <a:latin typeface="Consolas" panose="020B0609020204030204" pitchFamily="49" charset="0"/>
              </a:rPr>
              <a:t>()) ? item[</a:t>
            </a:r>
            <a:r>
              <a:rPr lang="en-US" sz="900" dirty="0">
                <a:solidFill>
                  <a:srgbClr val="A31515"/>
                </a:solidFill>
                <a:highlight>
                  <a:srgbClr val="FFFFFF"/>
                </a:highlight>
                <a:latin typeface="Consolas" panose="020B0609020204030204" pitchFamily="49" charset="0"/>
              </a:rPr>
              <a:t>"</a:t>
            </a:r>
            <a:r>
              <a:rPr lang="en-US" sz="900" dirty="0" err="1">
                <a:solidFill>
                  <a:srgbClr val="A31515"/>
                </a:solidFill>
                <a:highlight>
                  <a:srgbClr val="FFFFFF"/>
                </a:highlight>
                <a:latin typeface="Consolas" panose="020B0609020204030204" pitchFamily="49" charset="0"/>
              </a:rPr>
              <a:t>givenName</a:t>
            </a:r>
            <a:r>
              <a:rPr lang="en-US" sz="900" dirty="0">
                <a:solidFill>
                  <a:srgbClr val="A31515"/>
                </a:solidFill>
                <a:highlight>
                  <a:srgbClr val="FFFFFF"/>
                </a:highlight>
                <a:latin typeface="Consolas" panose="020B0609020204030204" pitchFamily="49" charset="0"/>
              </a:rPr>
              <a:t>"</a:t>
            </a:r>
            <a:r>
              <a:rPr lang="en-US" sz="900" dirty="0">
                <a:solidFill>
                  <a:srgbClr val="000000"/>
                </a:solidFill>
                <a:highlight>
                  <a:srgbClr val="FFFFFF"/>
                </a:highlight>
                <a:latin typeface="Consolas" panose="020B0609020204030204" pitchFamily="49" charset="0"/>
              </a:rPr>
              <a:t>].</a:t>
            </a:r>
            <a:r>
              <a:rPr lang="en-US" sz="900" dirty="0" err="1">
                <a:solidFill>
                  <a:srgbClr val="000000"/>
                </a:solidFill>
                <a:highlight>
                  <a:srgbClr val="FFFFFF"/>
                </a:highlight>
                <a:latin typeface="Consolas" panose="020B0609020204030204" pitchFamily="49" charset="0"/>
              </a:rPr>
              <a:t>ToString</a:t>
            </a:r>
            <a:r>
              <a:rPr lang="en-US" sz="900" dirty="0">
                <a:solidFill>
                  <a:srgbClr val="000000"/>
                </a:solidFill>
                <a:highlight>
                  <a:srgbClr val="FFFFFF"/>
                </a:highlight>
                <a:latin typeface="Consolas" panose="020B0609020204030204" pitchFamily="49" charset="0"/>
              </a:rPr>
              <a:t>() : </a:t>
            </a:r>
            <a:r>
              <a:rPr lang="en-US" sz="900" dirty="0" err="1">
                <a:solidFill>
                  <a:srgbClr val="0000FF"/>
                </a:solidFill>
                <a:highlight>
                  <a:srgbClr val="FFFFFF"/>
                </a:highlight>
                <a:latin typeface="Consolas" panose="020B0609020204030204" pitchFamily="49" charset="0"/>
              </a:rPr>
              <a:t>string</a:t>
            </a:r>
            <a:r>
              <a:rPr lang="en-US" sz="900" dirty="0" err="1">
                <a:solidFill>
                  <a:srgbClr val="000000"/>
                </a:solidFill>
                <a:highlight>
                  <a:srgbClr val="FFFFFF"/>
                </a:highlight>
                <a:latin typeface="Consolas" panose="020B0609020204030204" pitchFamily="49" charset="0"/>
              </a:rPr>
              <a:t>.Empty</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endParaRPr lang="en-US" sz="900" dirty="0">
              <a:solidFill>
                <a:srgbClr val="000000"/>
              </a:solidFill>
              <a:highlight>
                <a:srgbClr val="FFFFFF"/>
              </a:highlight>
              <a:latin typeface="Consolas" panose="020B0609020204030204" pitchFamily="49" charset="0"/>
            </a:endParaRPr>
          </a:p>
          <a:p>
            <a:r>
              <a:rPr lang="en-US" sz="900" dirty="0" smtClean="0">
                <a:solidFill>
                  <a:srgbClr val="000000"/>
                </a:solidFill>
                <a:highlight>
                  <a:srgbClr val="FFFFFF"/>
                </a:highlight>
                <a:latin typeface="Consolas" panose="020B0609020204030204" pitchFamily="49" charset="0"/>
              </a:rPr>
              <a:t>   </a:t>
            </a:r>
            <a:r>
              <a:rPr lang="en-US" sz="900" dirty="0" err="1" smtClean="0">
                <a:solidFill>
                  <a:srgbClr val="000000"/>
                </a:solidFill>
                <a:highlight>
                  <a:srgbClr val="FFFFFF"/>
                </a:highlight>
                <a:latin typeface="Consolas" panose="020B0609020204030204" pitchFamily="49" charset="0"/>
              </a:rPr>
              <a:t>MorePagesAvailable</a:t>
            </a:r>
            <a:r>
              <a:rPr lang="en-US" sz="900" dirty="0" smtClean="0">
                <a:solidFill>
                  <a:srgbClr val="000000"/>
                </a:solidFill>
                <a:highlight>
                  <a:srgbClr val="FFFFFF"/>
                </a:highlight>
                <a:latin typeface="Consolas" panose="020B0609020204030204" pitchFamily="49" charset="0"/>
              </a:rPr>
              <a:t> </a:t>
            </a:r>
            <a:r>
              <a:rPr lang="en-US" sz="900" dirty="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contactsResults.Count</a:t>
            </a:r>
            <a:r>
              <a:rPr lang="en-US" sz="900" dirty="0">
                <a:solidFill>
                  <a:srgbClr val="000000"/>
                </a:solidFill>
                <a:highlight>
                  <a:srgbClr val="FFFFFF"/>
                </a:highlight>
                <a:latin typeface="Consolas" panose="020B0609020204030204" pitchFamily="49" charset="0"/>
              </a:rPr>
              <a:t> &lt; </a:t>
            </a:r>
            <a:r>
              <a:rPr lang="en-US" sz="900" dirty="0" err="1">
                <a:solidFill>
                  <a:srgbClr val="000000"/>
                </a:solidFill>
                <a:highlight>
                  <a:srgbClr val="FFFFFF"/>
                </a:highlight>
                <a:latin typeface="Consolas" panose="020B0609020204030204" pitchFamily="49" charset="0"/>
              </a:rPr>
              <a:t>pageSize</a:t>
            </a:r>
            <a:r>
              <a:rPr lang="en-US" sz="900" dirty="0">
                <a:solidFill>
                  <a:srgbClr val="000000"/>
                </a:solidFill>
                <a:highlight>
                  <a:srgbClr val="FFFFFF"/>
                </a:highlight>
                <a:latin typeface="Consolas" panose="020B0609020204030204" pitchFamily="49" charset="0"/>
              </a:rPr>
              <a:t> ? </a:t>
            </a:r>
            <a:r>
              <a:rPr lang="en-US" sz="900" dirty="0">
                <a:solidFill>
                  <a:srgbClr val="0000FF"/>
                </a:solidFill>
                <a:highlight>
                  <a:srgbClr val="FFFFFF"/>
                </a:highlight>
                <a:latin typeface="Consolas" panose="020B0609020204030204" pitchFamily="49" charset="0"/>
              </a:rPr>
              <a:t>false</a:t>
            </a:r>
            <a:r>
              <a:rPr lang="en-US" sz="900" dirty="0">
                <a:solidFill>
                  <a:srgbClr val="000000"/>
                </a:solidFill>
                <a:highlight>
                  <a:srgbClr val="FFFFFF"/>
                </a:highlight>
                <a:latin typeface="Consolas" panose="020B0609020204030204" pitchFamily="49" charset="0"/>
              </a:rPr>
              <a:t> : </a:t>
            </a:r>
            <a:r>
              <a:rPr lang="en-US" sz="900" dirty="0">
                <a:solidFill>
                  <a:srgbClr val="0000FF"/>
                </a:solidFill>
                <a:highlight>
                  <a:srgbClr val="FFFFFF"/>
                </a:highlight>
                <a:latin typeface="Consolas" panose="020B0609020204030204" pitchFamily="49" charset="0"/>
              </a:rPr>
              <a:t>true</a:t>
            </a:r>
            <a:r>
              <a:rPr lang="en-US" sz="900" dirty="0">
                <a:solidFill>
                  <a:srgbClr val="000000"/>
                </a:solidFill>
                <a:highlight>
                  <a:srgbClr val="FFFFFF"/>
                </a:highlight>
                <a:latin typeface="Consolas" panose="020B0609020204030204" pitchFamily="49" charset="0"/>
              </a:rPr>
              <a:t>;</a:t>
            </a:r>
          </a:p>
          <a:p>
            <a:endParaRPr lang="en-US" sz="900" dirty="0">
              <a:solidFill>
                <a:srgbClr val="000000"/>
              </a:solidFill>
              <a:highlight>
                <a:srgbClr val="FFFFFF"/>
              </a:highlight>
              <a:latin typeface="Consolas" panose="020B0609020204030204" pitchFamily="49" charset="0"/>
            </a:endParaRPr>
          </a:p>
          <a:p>
            <a:r>
              <a:rPr lang="en-US" sz="900" dirty="0" smtClean="0">
                <a:solidFill>
                  <a:srgbClr val="0000FF"/>
                </a:solidFill>
                <a:highlight>
                  <a:srgbClr val="FFFFFF"/>
                </a:highlight>
                <a:latin typeface="Consolas" panose="020B0609020204030204" pitchFamily="49" charset="0"/>
              </a:rPr>
              <a:t>   return</a:t>
            </a:r>
            <a:r>
              <a:rPr lang="en-US" sz="900" dirty="0" smtClean="0">
                <a:solidFill>
                  <a:srgbClr val="000000"/>
                </a:solidFill>
                <a:highlight>
                  <a:srgbClr val="FFFFFF"/>
                </a:highlight>
                <a:latin typeface="Consolas" panose="020B0609020204030204" pitchFamily="49" charset="0"/>
              </a:rPr>
              <a:t> </a:t>
            </a:r>
            <a:r>
              <a:rPr lang="en-US" sz="900" dirty="0" err="1">
                <a:solidFill>
                  <a:srgbClr val="000000"/>
                </a:solidFill>
                <a:highlight>
                  <a:srgbClr val="FFFFFF"/>
                </a:highlight>
                <a:latin typeface="Consolas" panose="020B0609020204030204" pitchFamily="49" charset="0"/>
              </a:rPr>
              <a:t>contactsResults</a:t>
            </a:r>
            <a:r>
              <a:rPr lang="en-US" sz="900" dirty="0">
                <a:solidFill>
                  <a:srgbClr val="000000"/>
                </a:solidFill>
                <a:highlight>
                  <a:srgbClr val="FFFFFF"/>
                </a:highlight>
                <a:latin typeface="Consolas" panose="020B0609020204030204" pitchFamily="49" charset="0"/>
              </a:rPr>
              <a:t>;</a:t>
            </a:r>
          </a:p>
          <a:p>
            <a:r>
              <a:rPr lang="en-US" sz="900" dirty="0" smtClean="0">
                <a:solidFill>
                  <a:srgbClr val="000000"/>
                </a:solidFill>
                <a:highlight>
                  <a:srgbClr val="FFFFFF"/>
                </a:highlight>
                <a:latin typeface="Consolas" panose="020B0609020204030204" pitchFamily="49" charset="0"/>
              </a:rPr>
              <a:t>}</a:t>
            </a:r>
            <a:endParaRPr lang="en-US" sz="900" dirty="0"/>
          </a:p>
        </p:txBody>
      </p:sp>
    </p:spTree>
    <p:extLst>
      <p:ext uri="{BB962C8B-B14F-4D97-AF65-F5344CB8AC3E}">
        <p14:creationId xmlns:p14="http://schemas.microsoft.com/office/powerpoint/2010/main" val="23652534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sp>
        <p:nvSpPr>
          <p:cNvPr id="6" name="Rectangle 5"/>
          <p:cNvSpPr/>
          <p:nvPr/>
        </p:nvSpPr>
        <p:spPr>
          <a:xfrm>
            <a:off x="315310" y="2096021"/>
            <a:ext cx="11246069" cy="4616648"/>
          </a:xfrm>
          <a:prstGeom prst="rect">
            <a:avLst/>
          </a:prstGeom>
        </p:spPr>
        <p:txBody>
          <a:bodyPr wrap="square">
            <a:spAutoFit/>
          </a:bodyPr>
          <a:lstStyle/>
          <a:p>
            <a:r>
              <a:rPr lang="en-US" sz="1050" dirty="0" smtClean="0">
                <a:solidFill>
                  <a:srgbClr val="0000FF"/>
                </a:solidFill>
                <a:highlight>
                  <a:srgbClr val="FFFFFF"/>
                </a:highlight>
                <a:latin typeface="Consolas" panose="020B0609020204030204" pitchFamily="49" charset="0"/>
              </a:rPr>
              <a:t>        public</a:t>
            </a:r>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async</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Task</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AddContact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MyContact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myContact</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var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accessToken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await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GetGraphAccessTokenAsync</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var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restURL</a:t>
            </a:r>
            <a:r>
              <a:rPr lang="en-US" sz="1050" dirty="0">
                <a:solidFill>
                  <a:srgbClr val="000000"/>
                </a:solidFill>
                <a:highlight>
                  <a:srgbClr val="FFFFFF"/>
                </a:highlight>
                <a:latin typeface="Consolas" panose="020B0609020204030204" pitchFamily="49" charset="0"/>
              </a:rPr>
              <a:t> = </a:t>
            </a:r>
            <a:r>
              <a:rPr lang="en-US" sz="1050" dirty="0" err="1">
                <a:solidFill>
                  <a:srgbClr val="0000FF"/>
                </a:solidFill>
                <a:highlight>
                  <a:srgbClr val="FFFFFF"/>
                </a:highlight>
                <a:latin typeface="Consolas" panose="020B0609020204030204" pitchFamily="49" charset="0"/>
              </a:rPr>
              <a:t>string</a:t>
            </a:r>
            <a:r>
              <a:rPr lang="en-US" sz="1050" dirty="0" err="1">
                <a:solidFill>
                  <a:srgbClr val="000000"/>
                </a:solidFill>
                <a:highlight>
                  <a:srgbClr val="FFFFFF"/>
                </a:highlight>
                <a:latin typeface="Consolas" panose="020B0609020204030204" pitchFamily="49" charset="0"/>
              </a:rPr>
              <a:t>.Format</a:t>
            </a:r>
            <a:r>
              <a:rPr lang="en-US" sz="1050" dirty="0">
                <a:solidFill>
                  <a:srgbClr val="000000"/>
                </a:solidFill>
                <a:highlight>
                  <a:srgbClr val="FFFFFF"/>
                </a:highlight>
                <a:latin typeface="Consolas" panose="020B0609020204030204" pitchFamily="49" charset="0"/>
              </a:rPr>
              <a:t>(</a:t>
            </a:r>
            <a:r>
              <a:rPr lang="en-US" sz="1050" dirty="0">
                <a:solidFill>
                  <a:srgbClr val="A31515"/>
                </a:solidFill>
                <a:highlight>
                  <a:srgbClr val="FFFFFF"/>
                </a:highlight>
                <a:latin typeface="Consolas" panose="020B0609020204030204" pitchFamily="49" charset="0"/>
              </a:rPr>
              <a:t>"{0}me/contacts"</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SettingsHelper</a:t>
            </a:r>
            <a:r>
              <a:rPr lang="en-US" sz="1050" dirty="0" err="1">
                <a:solidFill>
                  <a:srgbClr val="000000"/>
                </a:solidFill>
                <a:highlight>
                  <a:srgbClr val="FFFFFF"/>
                </a:highlight>
                <a:latin typeface="Consolas" panose="020B0609020204030204" pitchFamily="49" charset="0"/>
              </a:rPr>
              <a:t>.GraphResourceUrl</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try</a:t>
            </a:r>
            <a:endParaRPr lang="en-US" sz="1050" dirty="0">
              <a:solidFill>
                <a:srgbClr val="000000"/>
              </a:solidFill>
              <a:highlight>
                <a:srgbClr val="FFFFFF"/>
              </a:highlight>
              <a:latin typeface="Consolas" panose="020B0609020204030204" pitchFamily="49" charset="0"/>
            </a:endParaRP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using</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HttpClient</a:t>
            </a:r>
            <a:r>
              <a:rPr lang="en-US" sz="1050" dirty="0">
                <a:solidFill>
                  <a:srgbClr val="000000"/>
                </a:solidFill>
                <a:highlight>
                  <a:srgbClr val="FFFFFF"/>
                </a:highlight>
                <a:latin typeface="Consolas" panose="020B0609020204030204" pitchFamily="49" charset="0"/>
              </a:rPr>
              <a:t> client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HttpClient</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var</a:t>
            </a:r>
            <a:r>
              <a:rPr lang="en-US" sz="1050" dirty="0">
                <a:solidFill>
                  <a:srgbClr val="000000"/>
                </a:solidFill>
                <a:highlight>
                  <a:srgbClr val="FFFFFF"/>
                </a:highlight>
                <a:latin typeface="Consolas" panose="020B0609020204030204" pitchFamily="49" charset="0"/>
              </a:rPr>
              <a:t> accept = </a:t>
            </a:r>
            <a:r>
              <a:rPr lang="en-US" sz="1050" dirty="0">
                <a:solidFill>
                  <a:srgbClr val="A31515"/>
                </a:solidFill>
                <a:highlight>
                  <a:srgbClr val="FFFFFF"/>
                </a:highlight>
                <a:latin typeface="Consolas" panose="020B0609020204030204" pitchFamily="49" charset="0"/>
              </a:rPr>
              <a:t>"application/</a:t>
            </a:r>
            <a:r>
              <a:rPr lang="en-US" sz="1050" dirty="0" err="1">
                <a:solidFill>
                  <a:srgbClr val="A31515"/>
                </a:solidFill>
                <a:highlight>
                  <a:srgbClr val="FFFFFF"/>
                </a:highlight>
                <a:latin typeface="Consolas" panose="020B0609020204030204" pitchFamily="49" charset="0"/>
              </a:rPr>
              <a:t>json</a:t>
            </a:r>
            <a:r>
              <a:rPr lang="en-US" sz="1050" dirty="0" smtClean="0">
                <a:solidFill>
                  <a:srgbClr val="A31515"/>
                </a:solidFill>
                <a:highlight>
                  <a:srgbClr val="FFFFFF"/>
                </a:highlight>
                <a:latin typeface="Consolas" panose="020B0609020204030204" pitchFamily="49" charset="0"/>
              </a:rPr>
              <a:t>"</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client.DefaultRequestHeaders.Add</a:t>
            </a:r>
            <a:r>
              <a:rPr lang="en-US" sz="1050" dirty="0">
                <a:solidFill>
                  <a:srgbClr val="000000"/>
                </a:solidFill>
                <a:highlight>
                  <a:srgbClr val="FFFFFF"/>
                </a:highlight>
                <a:latin typeface="Consolas" panose="020B0609020204030204" pitchFamily="49" charset="0"/>
              </a:rPr>
              <a:t>(</a:t>
            </a:r>
            <a:r>
              <a:rPr lang="en-US" sz="1050" dirty="0">
                <a:solidFill>
                  <a:srgbClr val="A31515"/>
                </a:solidFill>
                <a:highlight>
                  <a:srgbClr val="FFFFFF"/>
                </a:highlight>
                <a:latin typeface="Consolas" panose="020B0609020204030204" pitchFamily="49" charset="0"/>
              </a:rPr>
              <a:t>"Accept"</a:t>
            </a:r>
            <a:r>
              <a:rPr lang="en-US" sz="1050" dirty="0">
                <a:solidFill>
                  <a:srgbClr val="000000"/>
                </a:solidFill>
                <a:highlight>
                  <a:srgbClr val="FFFFFF"/>
                </a:highlight>
                <a:latin typeface="Consolas" panose="020B0609020204030204" pitchFamily="49" charset="0"/>
              </a:rPr>
              <a:t>, accept);</a:t>
            </a:r>
          </a:p>
          <a:p>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client.DefaultRequestHeaders.Authorization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AuthenticationHeaderValue</a:t>
            </a:r>
            <a:r>
              <a:rPr lang="en-US" sz="1050" dirty="0">
                <a:solidFill>
                  <a:srgbClr val="000000"/>
                </a:solidFill>
                <a:highlight>
                  <a:srgbClr val="FFFFFF"/>
                </a:highlight>
                <a:latin typeface="Consolas" panose="020B0609020204030204" pitchFamily="49" charset="0"/>
              </a:rPr>
              <a:t>(</a:t>
            </a:r>
            <a:r>
              <a:rPr lang="en-US" sz="1050" dirty="0">
                <a:solidFill>
                  <a:srgbClr val="A31515"/>
                </a:solidFill>
                <a:highlight>
                  <a:srgbClr val="FFFFFF"/>
                </a:highlight>
                <a:latin typeface="Consolas" panose="020B0609020204030204" pitchFamily="49" charset="0"/>
              </a:rPr>
              <a:t>"Bearer"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accessToken</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endParaRPr lang="en-US" sz="1050" dirty="0">
              <a:solidFill>
                <a:srgbClr val="000000"/>
              </a:solidFill>
              <a:highlight>
                <a:srgbClr val="FFFFFF"/>
              </a:highlight>
              <a:latin typeface="Consolas" panose="020B0609020204030204" pitchFamily="49" charset="0"/>
            </a:endParaRP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string</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postBody</a:t>
            </a:r>
            <a:r>
              <a:rPr lang="en-US" sz="1050" dirty="0">
                <a:solidFill>
                  <a:srgbClr val="000000"/>
                </a:solidFill>
                <a:highlight>
                  <a:srgbClr val="FFFFFF"/>
                </a:highlight>
                <a:latin typeface="Consolas" panose="020B0609020204030204" pitchFamily="49" charset="0"/>
              </a:rPr>
              <a:t> = </a:t>
            </a:r>
            <a:r>
              <a:rPr lang="en-US" sz="1050" dirty="0" err="1">
                <a:solidFill>
                  <a:srgbClr val="2B91AF"/>
                </a:solidFill>
                <a:highlight>
                  <a:srgbClr val="FFFFFF"/>
                </a:highlight>
                <a:latin typeface="Consolas" panose="020B0609020204030204" pitchFamily="49" charset="0"/>
              </a:rPr>
              <a:t>JsonConvert</a:t>
            </a:r>
            <a:r>
              <a:rPr lang="en-US" sz="1050" dirty="0" err="1">
                <a:solidFill>
                  <a:srgbClr val="000000"/>
                </a:solidFill>
                <a:highlight>
                  <a:srgbClr val="FFFFFF"/>
                </a:highlight>
                <a:latin typeface="Consolas" panose="020B0609020204030204" pitchFamily="49" charset="0"/>
              </a:rPr>
              <a:t>.SerializeObject</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myContact</a:t>
            </a:r>
            <a:r>
              <a:rPr lang="en-US" sz="1050" dirty="0">
                <a:solidFill>
                  <a:srgbClr val="000000"/>
                </a:solidFill>
                <a:highlight>
                  <a:srgbClr val="FFFFFF"/>
                </a:highlight>
                <a:latin typeface="Consolas" panose="020B0609020204030204" pitchFamily="49" charset="0"/>
              </a:rPr>
              <a:t>);</a:t>
            </a:r>
          </a:p>
          <a:p>
            <a:endParaRPr lang="en-US" sz="1050" dirty="0">
              <a:solidFill>
                <a:srgbClr val="000000"/>
              </a:solidFill>
              <a:highlight>
                <a:srgbClr val="FFFFFF"/>
              </a:highlight>
              <a:latin typeface="Consolas" panose="020B0609020204030204" pitchFamily="49" charset="0"/>
            </a:endParaRP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using</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var</a:t>
            </a:r>
            <a:r>
              <a:rPr lang="en-US" sz="1050" dirty="0">
                <a:solidFill>
                  <a:srgbClr val="000000"/>
                </a:solidFill>
                <a:highlight>
                  <a:srgbClr val="FFFFFF"/>
                </a:highlight>
                <a:latin typeface="Consolas" panose="020B0609020204030204" pitchFamily="49" charset="0"/>
              </a:rPr>
              <a:t> response = </a:t>
            </a:r>
            <a:r>
              <a:rPr lang="en-US" sz="1050" dirty="0">
                <a:solidFill>
                  <a:srgbClr val="0000FF"/>
                </a:solidFill>
                <a:highlight>
                  <a:srgbClr val="FFFFFF"/>
                </a:highlight>
                <a:latin typeface="Consolas" panose="020B0609020204030204" pitchFamily="49" charset="0"/>
              </a:rPr>
              <a:t>await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client.PostAsync</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restURL</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StringContent</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postBody</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Encoding</a:t>
            </a:r>
            <a:r>
              <a:rPr lang="en-US" sz="1050" dirty="0">
                <a:solidFill>
                  <a:srgbClr val="000000"/>
                </a:solidFill>
                <a:highlight>
                  <a:srgbClr val="FFFFFF"/>
                </a:highlight>
                <a:latin typeface="Consolas" panose="020B0609020204030204" pitchFamily="49" charset="0"/>
              </a:rPr>
              <a:t>.UTF8, </a:t>
            </a:r>
            <a:r>
              <a:rPr lang="en-US" sz="1050" dirty="0">
                <a:solidFill>
                  <a:srgbClr val="A31515"/>
                </a:solidFill>
                <a:highlight>
                  <a:srgbClr val="FFFFFF"/>
                </a:highlight>
                <a:latin typeface="Consolas" panose="020B0609020204030204" pitchFamily="49" charset="0"/>
              </a:rPr>
              <a:t>"application/</a:t>
            </a:r>
            <a:r>
              <a:rPr lang="en-US" sz="1050" dirty="0" err="1">
                <a:solidFill>
                  <a:srgbClr val="A31515"/>
                </a:solidFill>
                <a:highlight>
                  <a:srgbClr val="FFFFFF"/>
                </a:highlight>
                <a:latin typeface="Consolas" panose="020B0609020204030204" pitchFamily="49" charset="0"/>
              </a:rPr>
              <a:t>json</a:t>
            </a:r>
            <a:r>
              <a:rPr lang="en-US" sz="1050" dirty="0">
                <a:solidFill>
                  <a:srgbClr val="A31515"/>
                </a:solidFill>
                <a:highlight>
                  <a:srgbClr val="FFFFFF"/>
                </a:highlight>
                <a:latin typeface="Consolas" panose="020B0609020204030204" pitchFamily="49" charset="0"/>
              </a:rPr>
              <a:t>"</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response.IsSuccessStatusCode</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else</a:t>
            </a:r>
            <a:endParaRPr lang="en-US" sz="1050" dirty="0">
              <a:solidFill>
                <a:srgbClr val="000000"/>
              </a:solidFill>
              <a:highlight>
                <a:srgbClr val="FFFFFF"/>
              </a:highlight>
              <a:latin typeface="Consolas" panose="020B0609020204030204" pitchFamily="49" charset="0"/>
            </a:endParaRP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throw</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Exception</a:t>
            </a:r>
            <a:r>
              <a:rPr lang="en-US" sz="1050" dirty="0">
                <a:solidFill>
                  <a:srgbClr val="000000"/>
                </a:solidFill>
                <a:highlight>
                  <a:srgbClr val="FFFFFF"/>
                </a:highlight>
                <a:latin typeface="Consolas" panose="020B0609020204030204" pitchFamily="49" charset="0"/>
              </a:rPr>
              <a:t>(</a:t>
            </a:r>
            <a:r>
              <a:rPr lang="en-US" sz="1050" dirty="0">
                <a:solidFill>
                  <a:srgbClr val="A31515"/>
                </a:solidFill>
                <a:highlight>
                  <a:srgbClr val="FFFFFF"/>
                </a:highlight>
                <a:latin typeface="Consolas" panose="020B0609020204030204" pitchFamily="49" charset="0"/>
              </a:rPr>
              <a:t>"add contact error: "</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response.StatusCode</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catch</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Exception</a:t>
            </a:r>
            <a:r>
              <a:rPr lang="en-US" sz="1050" dirty="0">
                <a:solidFill>
                  <a:srgbClr val="000000"/>
                </a:solidFill>
                <a:highlight>
                  <a:srgbClr val="FFFFFF"/>
                </a:highlight>
                <a:latin typeface="Consolas" panose="020B0609020204030204" pitchFamily="49" charset="0"/>
              </a:rPr>
              <a:t> el)</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el.ToString</a:t>
            </a:r>
            <a:r>
              <a:rPr lang="en-US" sz="1050" dirty="0">
                <a:solidFill>
                  <a:srgbClr val="000000"/>
                </a:solidFill>
                <a:highlight>
                  <a:srgbClr val="FFFFFF"/>
                </a:highlight>
                <a:latin typeface="Consolas" panose="020B0609020204030204" pitchFamily="49" charset="0"/>
              </a:rPr>
              <a:t>();</a:t>
            </a:r>
          </a:p>
          <a:p>
            <a:r>
              <a:rPr lang="en-US" sz="1050" dirty="0">
                <a:solidFill>
                  <a:srgbClr val="000000"/>
                </a:solidFill>
                <a:highlight>
                  <a:srgbClr val="FFFFFF"/>
                </a:highlight>
                <a:latin typeface="Consolas" panose="020B0609020204030204" pitchFamily="49" charset="0"/>
              </a:rPr>
              <a:t>            }</a:t>
            </a:r>
          </a:p>
          <a:p>
            <a:r>
              <a:rPr lang="en-US" sz="1050" dirty="0">
                <a:solidFill>
                  <a:srgbClr val="000000"/>
                </a:solidFill>
                <a:highlight>
                  <a:srgbClr val="FFFFFF"/>
                </a:highlight>
                <a:latin typeface="Consolas" panose="020B0609020204030204" pitchFamily="49" charset="0"/>
              </a:rPr>
              <a:t>        }</a:t>
            </a:r>
            <a:endParaRPr lang="en-US" sz="1050" dirty="0"/>
          </a:p>
        </p:txBody>
      </p:sp>
    </p:spTree>
    <p:extLst>
      <p:ext uri="{BB962C8B-B14F-4D97-AF65-F5344CB8AC3E}">
        <p14:creationId xmlns:p14="http://schemas.microsoft.com/office/powerpoint/2010/main" val="3752443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
        <p:nvSpPr>
          <p:cNvPr id="6" name="Rectangle 5"/>
          <p:cNvSpPr/>
          <p:nvPr/>
        </p:nvSpPr>
        <p:spPr>
          <a:xfrm>
            <a:off x="265112" y="2176459"/>
            <a:ext cx="11151475" cy="4662815"/>
          </a:xfrm>
          <a:prstGeom prst="rect">
            <a:avLst/>
          </a:prstGeom>
        </p:spPr>
        <p:txBody>
          <a:bodyPr wrap="square">
            <a:spAutoFit/>
          </a:bodyPr>
          <a:lstStyle/>
          <a:p>
            <a:r>
              <a:rPr lang="en-US" sz="1100" dirty="0" smtClean="0">
                <a:solidFill>
                  <a:srgbClr val="0000FF"/>
                </a:solidFill>
                <a:highlight>
                  <a:srgbClr val="FFFFFF"/>
                </a:highlight>
                <a:latin typeface="Consolas" panose="020B0609020204030204" pitchFamily="49" charset="0"/>
              </a:rPr>
              <a:t>        public</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async</a:t>
            </a:r>
            <a:r>
              <a:rPr lang="en-US" sz="1100" dirty="0">
                <a:solidFill>
                  <a:srgbClr val="000000"/>
                </a:solidFill>
                <a:highlight>
                  <a:srgbClr val="FFFFFF"/>
                </a:highlight>
                <a:latin typeface="Consolas" panose="020B0609020204030204" pitchFamily="49" charset="0"/>
              </a:rPr>
              <a:t> </a:t>
            </a:r>
            <a:r>
              <a:rPr lang="en-US" sz="1100" dirty="0">
                <a:solidFill>
                  <a:srgbClr val="2B91AF"/>
                </a:solidFill>
                <a:highlight>
                  <a:srgbClr val="FFFFFF"/>
                </a:highlight>
                <a:latin typeface="Consolas" panose="020B0609020204030204" pitchFamily="49" charset="0"/>
              </a:rPr>
              <a:t>Task</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DeleteContact</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string</a:t>
            </a:r>
            <a:r>
              <a:rPr lang="en-US" sz="1100" dirty="0">
                <a:solidFill>
                  <a:srgbClr val="000000"/>
                </a:solidFill>
                <a:highlight>
                  <a:srgbClr val="FFFFFF"/>
                </a:highlight>
                <a:latin typeface="Consolas" panose="020B0609020204030204" pitchFamily="49" charset="0"/>
              </a:rPr>
              <a:t> id)</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accessToken</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await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GetGraphAccessTokenAsync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restURL</a:t>
            </a:r>
            <a:r>
              <a:rPr lang="en-US" sz="1100" dirty="0">
                <a:solidFill>
                  <a:srgbClr val="000000"/>
                </a:solidFill>
                <a:highlight>
                  <a:srgbClr val="FFFFFF"/>
                </a:highlight>
                <a:latin typeface="Consolas" panose="020B0609020204030204" pitchFamily="49" charset="0"/>
              </a:rPr>
              <a:t> = </a:t>
            </a:r>
            <a:r>
              <a:rPr lang="en-US" sz="1100" dirty="0" err="1">
                <a:solidFill>
                  <a:srgbClr val="0000FF"/>
                </a:solidFill>
                <a:highlight>
                  <a:srgbClr val="FFFFFF"/>
                </a:highlight>
                <a:latin typeface="Consolas" panose="020B0609020204030204" pitchFamily="49" charset="0"/>
              </a:rPr>
              <a:t>string</a:t>
            </a:r>
            <a:r>
              <a:rPr lang="en-US" sz="1100" dirty="0" err="1">
                <a:solidFill>
                  <a:srgbClr val="000000"/>
                </a:solidFill>
                <a:highlight>
                  <a:srgbClr val="FFFFFF"/>
                </a:highlight>
                <a:latin typeface="Consolas" panose="020B0609020204030204" pitchFamily="49" charset="0"/>
              </a:rPr>
              <a:t>.Format</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"{0}me/contacts('{1}')"</a:t>
            </a:r>
            <a:r>
              <a:rPr lang="en-US" sz="1100" dirty="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SettingsHelper</a:t>
            </a:r>
            <a:r>
              <a:rPr lang="en-US" sz="1100" dirty="0" err="1">
                <a:solidFill>
                  <a:srgbClr val="000000"/>
                </a:solidFill>
                <a:highlight>
                  <a:srgbClr val="FFFFFF"/>
                </a:highlight>
                <a:latin typeface="Consolas" panose="020B0609020204030204" pitchFamily="49" charset="0"/>
              </a:rPr>
              <a:t>.GraphResourceUrl</a:t>
            </a:r>
            <a:r>
              <a:rPr lang="en-US" sz="1100" dirty="0">
                <a:solidFill>
                  <a:srgbClr val="000000"/>
                </a:solidFill>
                <a:highlight>
                  <a:srgbClr val="FFFFFF"/>
                </a:highlight>
                <a:latin typeface="Consolas" panose="020B0609020204030204" pitchFamily="49" charset="0"/>
              </a:rPr>
              <a:t>, id);</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try</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using</a:t>
            </a:r>
            <a:r>
              <a:rPr lang="en-US" sz="1100" dirty="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HttpClient</a:t>
            </a:r>
            <a:r>
              <a:rPr lang="en-US" sz="1100" dirty="0">
                <a:solidFill>
                  <a:srgbClr val="000000"/>
                </a:solidFill>
                <a:highlight>
                  <a:srgbClr val="FFFFFF"/>
                </a:highlight>
                <a:latin typeface="Consolas" panose="020B0609020204030204" pitchFamily="49" charset="0"/>
              </a:rPr>
              <a:t> client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HttpClient</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accept = </a:t>
            </a:r>
            <a:r>
              <a:rPr lang="en-US" sz="1100" dirty="0">
                <a:solidFill>
                  <a:srgbClr val="A31515"/>
                </a:solidFill>
                <a:highlight>
                  <a:srgbClr val="FFFFFF"/>
                </a:highlight>
                <a:latin typeface="Consolas" panose="020B0609020204030204" pitchFamily="49" charset="0"/>
              </a:rPr>
              <a:t>"application/</a:t>
            </a:r>
            <a:r>
              <a:rPr lang="en-US" sz="1100" dirty="0" err="1">
                <a:solidFill>
                  <a:srgbClr val="A31515"/>
                </a:solidFill>
                <a:highlight>
                  <a:srgbClr val="FFFFFF"/>
                </a:highlight>
                <a:latin typeface="Consolas" panose="020B0609020204030204" pitchFamily="49" charset="0"/>
              </a:rPr>
              <a:t>json</a:t>
            </a:r>
            <a:r>
              <a:rPr lang="en-US" sz="1100" dirty="0">
                <a:solidFill>
                  <a:srgbClr val="A31515"/>
                </a:solidFill>
                <a:highlight>
                  <a:srgbClr val="FFFFFF"/>
                </a:highlight>
                <a:latin typeface="Consolas" panose="020B0609020204030204" pitchFamily="49" charset="0"/>
              </a:rPr>
              <a:t>"</a:t>
            </a:r>
            <a:r>
              <a:rPr lang="en-US" sz="1100" dirty="0">
                <a:solidFill>
                  <a:srgbClr val="000000"/>
                </a:solidFill>
                <a:highlight>
                  <a:srgbClr val="FFFFFF"/>
                </a:highlight>
                <a:latin typeface="Consolas" panose="020B0609020204030204" pitchFamily="49" charset="0"/>
              </a:rPr>
              <a:t>;</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client.DefaultRequestHeaders.Add</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"Accept"</a:t>
            </a:r>
            <a:r>
              <a:rPr lang="en-US" sz="1100" dirty="0">
                <a:solidFill>
                  <a:srgbClr val="000000"/>
                </a:solidFill>
                <a:highlight>
                  <a:srgbClr val="FFFFFF"/>
                </a:highlight>
                <a:latin typeface="Consolas" panose="020B0609020204030204" pitchFamily="49" charset="0"/>
              </a:rPr>
              <a:t>, accept);</a:t>
            </a: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client.DefaultRequestHeaders.Authorization</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100" dirty="0" err="1">
                <a:solidFill>
                  <a:srgbClr val="2B91AF"/>
                </a:solidFill>
                <a:highlight>
                  <a:srgbClr val="FFFFFF"/>
                </a:highlight>
                <a:latin typeface="Consolas" panose="020B0609020204030204" pitchFamily="49" charset="0"/>
              </a:rPr>
              <a:t>AuthenticationHeaderValue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"Bearer"</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accessToken</a:t>
            </a:r>
            <a:r>
              <a:rPr lang="en-US" sz="1100" dirty="0">
                <a:solidFill>
                  <a:srgbClr val="000000"/>
                </a:solidFill>
                <a:highlight>
                  <a:srgbClr val="FFFFFF"/>
                </a:highlight>
                <a:latin typeface="Consolas" panose="020B0609020204030204" pitchFamily="49" charset="0"/>
              </a:rPr>
              <a:t>);</a:t>
            </a:r>
          </a:p>
          <a:p>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using</a:t>
            </a:r>
            <a:r>
              <a:rPr lang="en-US" sz="1100" dirty="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var</a:t>
            </a:r>
            <a:r>
              <a:rPr lang="en-US" sz="1100" dirty="0">
                <a:solidFill>
                  <a:srgbClr val="000000"/>
                </a:solidFill>
                <a:highlight>
                  <a:srgbClr val="FFFFFF"/>
                </a:highlight>
                <a:latin typeface="Consolas" panose="020B0609020204030204" pitchFamily="49" charset="0"/>
              </a:rPr>
              <a:t> response = </a:t>
            </a:r>
            <a:r>
              <a:rPr lang="en-US" sz="1100" dirty="0">
                <a:solidFill>
                  <a:srgbClr val="0000FF"/>
                </a:solidFill>
                <a:highlight>
                  <a:srgbClr val="FFFFFF"/>
                </a:highlight>
                <a:latin typeface="Consolas" panose="020B0609020204030204" pitchFamily="49" charset="0"/>
              </a:rPr>
              <a:t>await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client.DeleteAsync</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restURL</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if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response.IsSuccessStatusCode</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return</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else</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throw</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100" dirty="0">
                <a:solidFill>
                  <a:srgbClr val="2B91AF"/>
                </a:solidFill>
                <a:highlight>
                  <a:srgbClr val="FFFFFF"/>
                </a:highlight>
                <a:latin typeface="Consolas" panose="020B0609020204030204" pitchFamily="49" charset="0"/>
              </a:rPr>
              <a:t>Exception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"delete contact error: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response.StatusCode</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catch</a:t>
            </a:r>
            <a:r>
              <a:rPr lang="en-US" sz="1100" dirty="0">
                <a:solidFill>
                  <a:srgbClr val="000000"/>
                </a:solidFill>
                <a:highlight>
                  <a:srgbClr val="FFFFFF"/>
                </a:highlight>
                <a:latin typeface="Consolas" panose="020B0609020204030204" pitchFamily="49" charset="0"/>
              </a:rPr>
              <a:t> (</a:t>
            </a:r>
            <a:r>
              <a:rPr lang="en-US" sz="1100" dirty="0">
                <a:solidFill>
                  <a:srgbClr val="2B91AF"/>
                </a:solidFill>
                <a:highlight>
                  <a:srgbClr val="FFFFFF"/>
                </a:highlight>
                <a:latin typeface="Consolas" panose="020B0609020204030204" pitchFamily="49" charset="0"/>
              </a:rPr>
              <a:t>Exception</a:t>
            </a:r>
            <a:r>
              <a:rPr lang="en-US" sz="1100" dirty="0">
                <a:solidFill>
                  <a:srgbClr val="000000"/>
                </a:solidFill>
                <a:highlight>
                  <a:srgbClr val="FFFFFF"/>
                </a:highlight>
                <a:latin typeface="Consolas" panose="020B0609020204030204" pitchFamily="49" charset="0"/>
              </a:rPr>
              <a:t> el)</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el.ToString</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a:t>
            </a:r>
          </a:p>
          <a:p>
            <a:r>
              <a:rPr lang="en-US" sz="1100" dirty="0">
                <a:solidFill>
                  <a:srgbClr val="000000"/>
                </a:solidFill>
                <a:highlight>
                  <a:srgbClr val="FFFFFF"/>
                </a:highlight>
                <a:latin typeface="Consolas" panose="020B0609020204030204" pitchFamily="49" charset="0"/>
              </a:rPr>
              <a:t>        }</a:t>
            </a:r>
            <a:endParaRPr lang="en-US" sz="1100" dirty="0"/>
          </a:p>
        </p:txBody>
      </p:sp>
    </p:spTree>
    <p:extLst>
      <p:ext uri="{BB962C8B-B14F-4D97-AF65-F5344CB8AC3E}">
        <p14:creationId xmlns:p14="http://schemas.microsoft.com/office/powerpoint/2010/main" val="7255341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2328438702"/>
              </p:ext>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Microsoft Graph API</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a:t>
            </a:r>
            <a:r>
              <a:rPr lang="en-US" dirty="0"/>
              <a:t>Microsoft </a:t>
            </a:r>
            <a:r>
              <a:rPr lang="en-US" dirty="0" smtClean="0"/>
              <a:t>Graph</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Overview</a:t>
            </a:r>
          </a:p>
          <a:p>
            <a:r>
              <a:rPr lang="en-US" dirty="0" smtClean="0"/>
              <a:t>Paging Support</a:t>
            </a:r>
          </a:p>
          <a:p>
            <a:r>
              <a:rPr lang="en-US" dirty="0" smtClean="0"/>
              <a:t>Batching Support</a:t>
            </a:r>
          </a:p>
          <a:p>
            <a:r>
              <a:rPr lang="en-US" dirty="0"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75308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29139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859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a:t>
            </a:r>
            <a:r>
              <a:rPr lang="en-US" sz="4800" b="1" dirty="0"/>
              <a:t>Microsoft Graph </a:t>
            </a:r>
            <a:r>
              <a:rPr lang="en-US" sz="4800" b="1" dirty="0" smtClean="0"/>
              <a:t>for Contacts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Paging Support</a:t>
            </a:r>
          </a:p>
          <a:p>
            <a:r>
              <a:rPr lang="en-US" dirty="0" smtClean="0"/>
              <a:t>Batching Support</a:t>
            </a:r>
          </a:p>
          <a:p>
            <a:r>
              <a:rPr lang="en-US" smtClean="0"/>
              <a:t>Exchange </a:t>
            </a:r>
            <a:r>
              <a:rPr lang="en-US" dirty="0" smtClean="0"/>
              <a:t>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207200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Microsoft Graph </a:t>
            </a:r>
            <a:r>
              <a:rPr lang="en-US" sz="4400" dirty="0" smtClean="0"/>
              <a:t>for </a:t>
            </a:r>
            <a:r>
              <a:rPr lang="en-US" sz="4400" dirty="0" smtClean="0"/>
              <a:t>Calendar, Mail and Contacts</a:t>
            </a:r>
            <a:endParaRPr lang="en-US" sz="4400" dirty="0"/>
          </a:p>
        </p:txBody>
      </p:sp>
      <p:sp>
        <p:nvSpPr>
          <p:cNvPr id="7" name="Text Placeholder 6"/>
          <p:cNvSpPr>
            <a:spLocks noGrp="1"/>
          </p:cNvSpPr>
          <p:nvPr>
            <p:ph type="body" sz="quarter" idx="10"/>
          </p:nvPr>
        </p:nvSpPr>
        <p:spPr>
          <a:xfrm>
            <a:off x="519112" y="2130970"/>
            <a:ext cx="11149013" cy="2043636"/>
          </a:xfrm>
        </p:spPr>
        <p:txBody>
          <a:bodyPr/>
          <a:lstStyle/>
          <a:p>
            <a:r>
              <a:rPr lang="en-US" sz="3600" dirty="0"/>
              <a:t>Microsoft </a:t>
            </a:r>
            <a:r>
              <a:rPr lang="en-US" sz="3600" dirty="0" smtClean="0"/>
              <a:t>Graph</a:t>
            </a:r>
            <a:endParaRPr lang="en-US" sz="3600" dirty="0" smtClean="0"/>
          </a:p>
          <a:p>
            <a:pPr lvl="1"/>
            <a:r>
              <a:rPr lang="en-US" sz="2000" dirty="0" smtClean="0"/>
              <a:t>Mail </a:t>
            </a:r>
            <a:r>
              <a:rPr lang="en-US" sz="2000" dirty="0" smtClean="0"/>
              <a:t>Messages</a:t>
            </a:r>
            <a:endParaRPr lang="en-US" sz="2000" dirty="0"/>
          </a:p>
          <a:p>
            <a:pPr lvl="1"/>
            <a:r>
              <a:rPr lang="en-US" sz="2000" dirty="0" smtClean="0"/>
              <a:t>Contacts</a:t>
            </a:r>
            <a:endParaRPr lang="en-US" sz="2000" dirty="0" smtClean="0"/>
          </a:p>
          <a:p>
            <a:pPr lvl="1"/>
            <a:r>
              <a:rPr lang="en-US" sz="2000" dirty="0"/>
              <a:t>Calendar </a:t>
            </a:r>
            <a:r>
              <a:rPr lang="en-US" sz="2000" dirty="0" smtClean="0"/>
              <a:t>Events</a:t>
            </a:r>
            <a:endParaRPr lang="en-US" sz="2000" dirty="0"/>
          </a:p>
          <a:p>
            <a:pPr>
              <a:lnSpc>
                <a:spcPct val="150000"/>
              </a:lnSpc>
            </a:pPr>
            <a:r>
              <a:rPr lang="en-US" sz="3600" dirty="0"/>
              <a:t>Microsoft Graph </a:t>
            </a:r>
            <a:r>
              <a:rPr lang="en-US" sz="3600" dirty="0" smtClean="0"/>
              <a:t>accessible </a:t>
            </a:r>
            <a:r>
              <a:rPr lang="en-US" sz="3600" dirty="0" smtClean="0"/>
              <a:t>through REST</a:t>
            </a:r>
          </a:p>
          <a:p>
            <a:pPr lvl="1"/>
            <a:r>
              <a:rPr lang="en-US" sz="1800" b="1" dirty="0"/>
              <a:t>https://graph.microsoft.com/v1.0/me/messages</a:t>
            </a:r>
          </a:p>
          <a:p>
            <a:pPr lvl="1"/>
            <a:r>
              <a:rPr lang="en-US" sz="1800" b="1" dirty="0"/>
              <a:t>https://graph.microsoft.com/v1.0/me/contacts</a:t>
            </a:r>
            <a:endParaRPr lang="en-US" sz="1800" b="1" dirty="0" smtClean="0"/>
          </a:p>
          <a:p>
            <a:pPr lvl="1"/>
            <a:r>
              <a:rPr lang="en-US" sz="1800" b="1" dirty="0"/>
              <a:t>https://</a:t>
            </a:r>
            <a:r>
              <a:rPr lang="en-US" sz="1800" b="1" dirty="0" smtClean="0"/>
              <a:t>graph.microsoft.com/v1.0/me/events</a:t>
            </a:r>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Contacts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a:t>
            </a:r>
            <a:r>
              <a:rPr lang="en-US" sz="3600" dirty="0" smtClean="0"/>
              <a:t/>
            </a:r>
            <a:br>
              <a:rPr lang="en-US" sz="3600" dirty="0" smtClean="0"/>
            </a:br>
            <a:r>
              <a:rPr lang="en-US" sz="3600" dirty="0" smtClean="0"/>
              <a:t>operations</a:t>
            </a:r>
            <a:endParaRPr lang="en-US" sz="3600" dirty="0"/>
          </a:p>
          <a:p>
            <a:pPr lvl="1"/>
            <a:r>
              <a:rPr lang="en-US" sz="2000" dirty="0" smtClean="0"/>
              <a:t>Creating contacts</a:t>
            </a:r>
          </a:p>
          <a:p>
            <a:pPr lvl="1"/>
            <a:r>
              <a:rPr lang="en-US" sz="2000" dirty="0"/>
              <a:t>Deleting </a:t>
            </a:r>
            <a:r>
              <a:rPr lang="en-US" sz="2000" dirty="0" smtClean="0"/>
              <a:t>contacts</a:t>
            </a:r>
            <a:endParaRPr lang="en-US" sz="2000" dirty="0"/>
          </a:p>
          <a:p>
            <a:pPr lvl="1"/>
            <a:r>
              <a:rPr lang="en-US" sz="2000" dirty="0" smtClean="0"/>
              <a:t>Editing contacts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5068250" y="1187667"/>
            <a:ext cx="6893645" cy="446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1720</Words>
  <Application>Microsoft Office PowerPoint</Application>
  <PresentationFormat>Custom</PresentationFormat>
  <Paragraphs>256</Paragraphs>
  <Slides>24</Slides>
  <Notes>11</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24</vt:i4>
      </vt:variant>
    </vt:vector>
  </HeadingPairs>
  <TitlesOfParts>
    <vt:vector size="42" baseType="lpstr">
      <vt:lpstr>Arial</vt:lpstr>
      <vt:lpstr>Calibri</vt:lpstr>
      <vt:lpstr>Capitals</vt:lpstr>
      <vt:lpstr>Consolas</vt:lpstr>
      <vt:lpstr>Courier New</vt:lpstr>
      <vt:lpstr>ＭＳ Ｐゴシック</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1_5-30610_Microsoft_Ignite_Keynote_Template_CUSTOM_LIGHT</vt:lpstr>
      <vt:lpstr>2_5-30055_Office Template 2012 - 16x9 - White Background</vt:lpstr>
      <vt:lpstr>Office 365 Development</vt:lpstr>
      <vt:lpstr>Recap</vt:lpstr>
      <vt:lpstr>Deep Dive into Microsoft Graph for Contacts</vt:lpstr>
      <vt:lpstr>Agenda </vt:lpstr>
      <vt:lpstr>Developer vision</vt:lpstr>
      <vt:lpstr>Overview</vt:lpstr>
      <vt:lpstr>Microsoft Graph for Calendar, Mail and Contacts</vt:lpstr>
      <vt:lpstr>Mailbox Contacts</vt:lpstr>
      <vt:lpstr>Batching with REST</vt:lpstr>
      <vt:lpstr>REST is More Chatty than CSOM</vt:lpstr>
      <vt:lpstr>Batching Support Added to O365</vt:lpstr>
      <vt:lpstr>Exploring the Impact</vt:lpstr>
      <vt:lpstr>Overview - Batch Request</vt:lpstr>
      <vt:lpstr>Overview - Batch Response</vt:lpstr>
      <vt:lpstr>Exchange Operations with Microsoft Graph</vt:lpstr>
      <vt:lpstr>Microsoft Graph</vt:lpstr>
      <vt:lpstr>Reading Entities using REST</vt:lpstr>
      <vt:lpstr>Adding a new Entity</vt:lpstr>
      <vt:lpstr>Deleting an Entity</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2016-01-21T20:35:49Z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